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312" r:id="rId26"/>
    <p:sldId id="280" r:id="rId27"/>
    <p:sldId id="313" r:id="rId28"/>
    <p:sldId id="281" r:id="rId29"/>
    <p:sldId id="314" r:id="rId30"/>
    <p:sldId id="282" r:id="rId31"/>
    <p:sldId id="315" r:id="rId32"/>
    <p:sldId id="283" r:id="rId33"/>
    <p:sldId id="284" r:id="rId34"/>
    <p:sldId id="285" r:id="rId35"/>
    <p:sldId id="286" r:id="rId36"/>
    <p:sldId id="287" r:id="rId37"/>
    <p:sldId id="316" r:id="rId38"/>
    <p:sldId id="317" r:id="rId39"/>
    <p:sldId id="288" r:id="rId40"/>
    <p:sldId id="289" r:id="rId41"/>
    <p:sldId id="318" r:id="rId42"/>
    <p:sldId id="319" r:id="rId43"/>
    <p:sldId id="290" r:id="rId44"/>
    <p:sldId id="291" r:id="rId45"/>
    <p:sldId id="320" r:id="rId46"/>
    <p:sldId id="292" r:id="rId47"/>
    <p:sldId id="293" r:id="rId48"/>
    <p:sldId id="294" r:id="rId49"/>
    <p:sldId id="295" r:id="rId50"/>
    <p:sldId id="296" r:id="rId51"/>
    <p:sldId id="321" r:id="rId52"/>
    <p:sldId id="297" r:id="rId53"/>
    <p:sldId id="298" r:id="rId54"/>
    <p:sldId id="299" r:id="rId55"/>
    <p:sldId id="326" r:id="rId56"/>
    <p:sldId id="325" r:id="rId57"/>
    <p:sldId id="301" r:id="rId58"/>
    <p:sldId id="323" r:id="rId59"/>
    <p:sldId id="302" r:id="rId60"/>
    <p:sldId id="303" r:id="rId61"/>
    <p:sldId id="324" r:id="rId62"/>
    <p:sldId id="327" r:id="rId63"/>
    <p:sldId id="304" r:id="rId64"/>
    <p:sldId id="305" r:id="rId65"/>
    <p:sldId id="306" r:id="rId66"/>
    <p:sldId id="307" r:id="rId67"/>
    <p:sldId id="308" r:id="rId68"/>
    <p:sldId id="309" r:id="rId69"/>
    <p:sldId id="310" r:id="rId70"/>
    <p:sldId id="311"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1368"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printerSettings" Target="printerSettings/printerSettings1.bin"/><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presProps" Target="presProps.xml"/><Relationship Id="rId74" Type="http://schemas.openxmlformats.org/officeDocument/2006/relationships/viewProps" Target="viewProps.xml"/><Relationship Id="rId75" Type="http://schemas.openxmlformats.org/officeDocument/2006/relationships/theme" Target="theme/theme1.xml"/><Relationship Id="rId76"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mathaware.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tPlPnTev14s"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tPlPnTev14s"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wO61D9x6lNY"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m4YDNHvAfe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92667"/>
            <a:ext cx="7772400" cy="3007783"/>
          </a:xfrm>
        </p:spPr>
        <p:txBody>
          <a:bodyPr/>
          <a:lstStyle/>
          <a:p>
            <a:r>
              <a:rPr lang="en-US" dirty="0" smtClean="0"/>
              <a:t>Math, Magic, and Mystery</a:t>
            </a:r>
            <a:endParaRPr lang="en-US" dirty="0"/>
          </a:p>
        </p:txBody>
      </p:sp>
      <p:sp>
        <p:nvSpPr>
          <p:cNvPr id="3" name="Subtitle 2"/>
          <p:cNvSpPr>
            <a:spLocks noGrp="1"/>
          </p:cNvSpPr>
          <p:nvPr>
            <p:ph type="subTitle" idx="1"/>
          </p:nvPr>
        </p:nvSpPr>
        <p:spPr/>
        <p:txBody>
          <a:bodyPr/>
          <a:lstStyle/>
          <a:p>
            <a:r>
              <a:rPr lang="en-US" dirty="0" smtClean="0"/>
              <a:t>James Propp</a:t>
            </a:r>
          </a:p>
          <a:p>
            <a:r>
              <a:rPr lang="en-US" dirty="0" smtClean="0"/>
              <a:t>UMass Lowell</a:t>
            </a:r>
          </a:p>
          <a:p>
            <a:r>
              <a:rPr lang="en-US" dirty="0" smtClean="0"/>
              <a:t>April 21, 2014</a:t>
            </a:r>
            <a:endParaRPr lang="en-US" dirty="0"/>
          </a:p>
        </p:txBody>
      </p:sp>
    </p:spTree>
    <p:extLst>
      <p:ext uri="{BB962C8B-B14F-4D97-AF65-F5344CB8AC3E}">
        <p14:creationId xmlns:p14="http://schemas.microsoft.com/office/powerpoint/2010/main" val="146067529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a:t>
            </a:r>
            <a:endParaRPr lang="en-US" dirty="0"/>
          </a:p>
        </p:txBody>
      </p:sp>
      <p:sp>
        <p:nvSpPr>
          <p:cNvPr id="3" name="Content Placeholder 2"/>
          <p:cNvSpPr>
            <a:spLocks noGrp="1"/>
          </p:cNvSpPr>
          <p:nvPr>
            <p:ph idx="1"/>
          </p:nvPr>
        </p:nvSpPr>
        <p:spPr/>
        <p:txBody>
          <a:bodyPr/>
          <a:lstStyle/>
          <a:p>
            <a:r>
              <a:rPr lang="en-US" dirty="0"/>
              <a:t>Higher-dimensional Euclidean </a:t>
            </a:r>
            <a:r>
              <a:rPr lang="en-US" dirty="0" smtClean="0"/>
              <a:t>geometries</a:t>
            </a:r>
          </a:p>
          <a:p>
            <a:r>
              <a:rPr lang="en-US" dirty="0"/>
              <a:t>Non-Euclidean </a:t>
            </a:r>
            <a:r>
              <a:rPr lang="en-US" dirty="0" smtClean="0"/>
              <a:t>geometries</a:t>
            </a:r>
          </a:p>
          <a:p>
            <a:r>
              <a:rPr lang="en-US" dirty="0"/>
              <a:t>Strange number-</a:t>
            </a:r>
            <a:r>
              <a:rPr lang="en-US" dirty="0" smtClean="0"/>
              <a:t>systems</a:t>
            </a:r>
          </a:p>
          <a:p>
            <a:r>
              <a:rPr lang="en-US" dirty="0" smtClean="0"/>
              <a:t>…</a:t>
            </a:r>
          </a:p>
          <a:p>
            <a:endParaRPr lang="en-US" dirty="0"/>
          </a:p>
          <a:p>
            <a:pPr marL="0" indent="0">
              <a:buNone/>
            </a:pPr>
            <a:r>
              <a:rPr lang="en-US" dirty="0" smtClean="0"/>
              <a:t>Result: The </a:t>
            </a:r>
            <a:r>
              <a:rPr lang="en-US" dirty="0"/>
              <a:t>liberation of math from </a:t>
            </a:r>
            <a:r>
              <a:rPr lang="en-US" dirty="0" smtClean="0"/>
              <a:t>reality (or should I say “from </a:t>
            </a:r>
            <a:r>
              <a:rPr lang="en-US" u="sng" dirty="0" smtClean="0"/>
              <a:t>merely physical </a:t>
            </a:r>
            <a:r>
              <a:rPr lang="en-US" dirty="0" smtClean="0"/>
              <a:t>reality”)</a:t>
            </a:r>
            <a:endParaRPr lang="en-US" dirty="0"/>
          </a:p>
        </p:txBody>
      </p:sp>
    </p:spTree>
    <p:extLst>
      <p:ext uri="{BB962C8B-B14F-4D97-AF65-F5344CB8AC3E}">
        <p14:creationId xmlns:p14="http://schemas.microsoft.com/office/powerpoint/2010/main" val="73347004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 result</a:t>
            </a:r>
            <a:endParaRPr lang="en-US" dirty="0"/>
          </a:p>
        </p:txBody>
      </p:sp>
      <p:sp>
        <p:nvSpPr>
          <p:cNvPr id="3" name="Content Placeholder 2"/>
          <p:cNvSpPr>
            <a:spLocks noGrp="1"/>
          </p:cNvSpPr>
          <p:nvPr>
            <p:ph idx="1"/>
          </p:nvPr>
        </p:nvSpPr>
        <p:spPr/>
        <p:txBody>
          <a:bodyPr/>
          <a:lstStyle/>
          <a:p>
            <a:pPr marL="0" indent="0">
              <a:buNone/>
            </a:pPr>
            <a:r>
              <a:rPr lang="en-US" dirty="0"/>
              <a:t>Tools </a:t>
            </a:r>
            <a:r>
              <a:rPr lang="en-US" dirty="0" smtClean="0"/>
              <a:t>of the mind that </a:t>
            </a:r>
            <a:r>
              <a:rPr lang="en-US" dirty="0"/>
              <a:t>were created to help us </a:t>
            </a:r>
            <a:r>
              <a:rPr lang="en-US" i="1" dirty="0"/>
              <a:t>understand</a:t>
            </a:r>
            <a:r>
              <a:rPr lang="en-US" dirty="0"/>
              <a:t> this world have been </a:t>
            </a:r>
            <a:r>
              <a:rPr lang="en-US" dirty="0" smtClean="0"/>
              <a:t>repurposed as tools for </a:t>
            </a:r>
            <a:r>
              <a:rPr lang="en-US" i="1" dirty="0" smtClean="0"/>
              <a:t>transcending</a:t>
            </a:r>
            <a:r>
              <a:rPr lang="en-US" dirty="0" smtClean="0"/>
              <a:t> it.</a:t>
            </a:r>
            <a:endParaRPr lang="en-US" dirty="0"/>
          </a:p>
        </p:txBody>
      </p:sp>
    </p:spTree>
    <p:extLst>
      <p:ext uri="{BB962C8B-B14F-4D97-AF65-F5344CB8AC3E}">
        <p14:creationId xmlns:p14="http://schemas.microsoft.com/office/powerpoint/2010/main" val="268642737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t>
            </a:r>
            <a:r>
              <a:rPr lang="en-US" dirty="0" smtClean="0"/>
              <a:t> quote from J. J. Thomson</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“In </a:t>
            </a:r>
            <a:r>
              <a:rPr lang="en-US" dirty="0"/>
              <a:t>fact, the pure mathematician may create </a:t>
            </a:r>
            <a:r>
              <a:rPr lang="en-US" dirty="0" smtClean="0"/>
              <a:t>universes </a:t>
            </a:r>
            <a:r>
              <a:rPr lang="en-US" dirty="0"/>
              <a:t>just by writing down an equation, and indeed if he is an </a:t>
            </a:r>
            <a:r>
              <a:rPr lang="en-US" dirty="0" smtClean="0"/>
              <a:t>individualist </a:t>
            </a:r>
            <a:r>
              <a:rPr lang="en-US" dirty="0"/>
              <a:t>he can have a universe of his </a:t>
            </a:r>
            <a:r>
              <a:rPr lang="en-US" dirty="0" smtClean="0"/>
              <a:t>own.”</a:t>
            </a:r>
            <a:br>
              <a:rPr lang="en-US" dirty="0" smtClean="0"/>
            </a:br>
            <a:endParaRPr lang="en-US" dirty="0"/>
          </a:p>
        </p:txBody>
      </p:sp>
    </p:spTree>
    <p:extLst>
      <p:ext uri="{BB962C8B-B14F-4D97-AF65-F5344CB8AC3E}">
        <p14:creationId xmlns:p14="http://schemas.microsoft.com/office/powerpoint/2010/main" val="190798555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MAGIC</a:t>
            </a:r>
            <a:endParaRPr lang="en-US" dirty="0"/>
          </a:p>
        </p:txBody>
      </p:sp>
      <p:sp>
        <p:nvSpPr>
          <p:cNvPr id="3" name="Content Placeholder 2"/>
          <p:cNvSpPr>
            <a:spLocks noGrp="1"/>
          </p:cNvSpPr>
          <p:nvPr>
            <p:ph idx="1"/>
          </p:nvPr>
        </p:nvSpPr>
        <p:spPr/>
        <p:txBody>
          <a:bodyPr/>
          <a:lstStyle/>
          <a:p>
            <a:endParaRPr lang="en-US" dirty="0" smtClean="0"/>
          </a:p>
          <a:p>
            <a:r>
              <a:rPr lang="en-US" u="sng" dirty="0" smtClean="0"/>
              <a:t>Half Magic</a:t>
            </a:r>
            <a:r>
              <a:rPr lang="en-US" dirty="0" smtClean="0"/>
              <a:t>, by Edward Eager</a:t>
            </a:r>
          </a:p>
          <a:p>
            <a:r>
              <a:rPr lang="en-US" u="sng" dirty="0" smtClean="0"/>
              <a:t>The Magicians</a:t>
            </a:r>
            <a:r>
              <a:rPr lang="en-US" dirty="0" smtClean="0"/>
              <a:t>, by Lev Grossman</a:t>
            </a:r>
          </a:p>
          <a:p>
            <a:r>
              <a:rPr lang="en-US" u="sng" dirty="0" smtClean="0"/>
              <a:t>The Name of the Wind</a:t>
            </a:r>
            <a:r>
              <a:rPr lang="en-US" dirty="0" smtClean="0"/>
              <a:t>, by Patrick </a:t>
            </a:r>
            <a:r>
              <a:rPr lang="en-US" dirty="0" err="1" smtClean="0"/>
              <a:t>Rothfuss</a:t>
            </a:r>
            <a:endParaRPr lang="en-US" dirty="0"/>
          </a:p>
        </p:txBody>
      </p:sp>
    </p:spTree>
    <p:extLst>
      <p:ext uri="{BB962C8B-B14F-4D97-AF65-F5344CB8AC3E}">
        <p14:creationId xmlns:p14="http://schemas.microsoft.com/office/powerpoint/2010/main" val="27223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t>
            </a:r>
            <a:r>
              <a:rPr lang="en-US" u="sng" dirty="0" smtClean="0"/>
              <a:t>Half Magic</a:t>
            </a:r>
            <a:endParaRPr lang="en-US" u="sng"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a:t>
            </a:r>
            <a:r>
              <a:rPr lang="en-US" dirty="0"/>
              <a:t>The trouble with </a:t>
            </a:r>
            <a:r>
              <a:rPr lang="en-US" dirty="0" smtClean="0"/>
              <a:t>life </a:t>
            </a:r>
            <a:r>
              <a:rPr lang="en-US" dirty="0"/>
              <a:t>is that not enough impossible things happen for us to believe </a:t>
            </a:r>
            <a:r>
              <a:rPr lang="en-US" dirty="0" smtClean="0"/>
              <a:t>in.”</a:t>
            </a:r>
            <a:endParaRPr lang="en-US" dirty="0"/>
          </a:p>
        </p:txBody>
      </p:sp>
    </p:spTree>
    <p:extLst>
      <p:ext uri="{BB962C8B-B14F-4D97-AF65-F5344CB8AC3E}">
        <p14:creationId xmlns:p14="http://schemas.microsoft.com/office/powerpoint/2010/main" val="42027271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t>
            </a:r>
            <a:r>
              <a:rPr lang="en-US" u="sng" dirty="0" smtClean="0"/>
              <a:t>The Magicians</a:t>
            </a:r>
            <a:endParaRPr lang="en-US" u="sng"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a:t>
            </a:r>
            <a:r>
              <a:rPr lang="en-US" dirty="0"/>
              <a:t>A lot of the test was calculus, pretty basic stuff for Quentin</a:t>
            </a:r>
            <a:r>
              <a:rPr lang="en-US" dirty="0" smtClean="0"/>
              <a:t>.”</a:t>
            </a:r>
            <a:endParaRPr lang="en-US" dirty="0"/>
          </a:p>
        </p:txBody>
      </p:sp>
    </p:spTree>
    <p:extLst>
      <p:ext uri="{BB962C8B-B14F-4D97-AF65-F5344CB8AC3E}">
        <p14:creationId xmlns:p14="http://schemas.microsoft.com/office/powerpoint/2010/main" val="323093552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t>
            </a:r>
            <a:r>
              <a:rPr lang="en-US" u="sng" dirty="0" smtClean="0"/>
              <a:t>The Magicians</a:t>
            </a:r>
            <a:endParaRPr lang="en-US" u="sng"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“Quentin's </a:t>
            </a:r>
            <a:r>
              <a:rPr lang="en-US" dirty="0"/>
              <a:t>other homework ... turned out to be a thin, large-format volume containing a series of hideously complex finger and voice-exercises arranged in order of increasing difficulty and painfulness.  Much of </a:t>
            </a:r>
            <a:r>
              <a:rPr lang="en-US" dirty="0" err="1"/>
              <a:t>spellcasting</a:t>
            </a:r>
            <a:r>
              <a:rPr lang="en-US" dirty="0"/>
              <a:t>, Quentin gathered, consisted of very precise hand gestures accompanied by incantations to be spoken or chanted or whispered or yelled or sung.  Any slight error in the movement or in the incantation would weaken, or negate, or pervert the spell</a:t>
            </a:r>
            <a:r>
              <a:rPr lang="en-US" dirty="0" smtClean="0"/>
              <a:t>.”</a:t>
            </a:r>
            <a:endParaRPr lang="en-US" dirty="0"/>
          </a:p>
        </p:txBody>
      </p:sp>
    </p:spTree>
    <p:extLst>
      <p:ext uri="{BB962C8B-B14F-4D97-AF65-F5344CB8AC3E}">
        <p14:creationId xmlns:p14="http://schemas.microsoft.com/office/powerpoint/2010/main" val="400711461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typical definition</a:t>
            </a:r>
            <a:endParaRPr lang="en-US" dirty="0"/>
          </a:p>
        </p:txBody>
      </p:sp>
      <p:sp>
        <p:nvSpPr>
          <p:cNvPr id="3" name="Content Placeholder 2"/>
          <p:cNvSpPr>
            <a:spLocks noGrp="1"/>
          </p:cNvSpPr>
          <p:nvPr>
            <p:ph idx="1"/>
          </p:nvPr>
        </p:nvSpPr>
        <p:spPr/>
        <p:txBody>
          <a:bodyPr/>
          <a:lstStyle/>
          <a:p>
            <a:pPr marL="0" indent="0">
              <a:buNone/>
            </a:pPr>
            <a:r>
              <a:rPr lang="en-US" dirty="0" smtClean="0"/>
              <a:t>The limit of </a:t>
            </a:r>
            <a:r>
              <a:rPr lang="en-US" i="1" dirty="0" smtClean="0"/>
              <a:t>f</a:t>
            </a:r>
            <a:r>
              <a:rPr lang="en-US" dirty="0" smtClean="0"/>
              <a:t>(</a:t>
            </a:r>
            <a:r>
              <a:rPr lang="en-US" i="1" dirty="0" smtClean="0"/>
              <a:t>x</a:t>
            </a:r>
            <a:r>
              <a:rPr lang="en-US" dirty="0" smtClean="0"/>
              <a:t>) as </a:t>
            </a:r>
            <a:r>
              <a:rPr lang="en-US" i="1" dirty="0" smtClean="0"/>
              <a:t>x</a:t>
            </a:r>
            <a:r>
              <a:rPr lang="en-US" dirty="0" smtClean="0"/>
              <a:t> approaches </a:t>
            </a:r>
            <a:r>
              <a:rPr lang="en-US" i="1" dirty="0" smtClean="0"/>
              <a:t>a</a:t>
            </a:r>
            <a:r>
              <a:rPr lang="en-US" dirty="0" smtClean="0"/>
              <a:t> equals </a:t>
            </a:r>
            <a:r>
              <a:rPr lang="en-US" i="1" dirty="0" smtClean="0"/>
              <a:t>L</a:t>
            </a:r>
          </a:p>
          <a:p>
            <a:pPr marL="0" indent="0">
              <a:buNone/>
            </a:pPr>
            <a:r>
              <a:rPr lang="en-US" dirty="0" smtClean="0"/>
              <a:t>                           if and only if</a:t>
            </a:r>
          </a:p>
          <a:p>
            <a:pPr marL="0" indent="0">
              <a:buNone/>
            </a:pPr>
            <a:r>
              <a:rPr lang="en-US" dirty="0" smtClean="0"/>
              <a:t>for every </a:t>
            </a:r>
            <a:r>
              <a:rPr lang="en-US" i="1" dirty="0" err="1" smtClean="0"/>
              <a:t>ε</a:t>
            </a:r>
            <a:r>
              <a:rPr lang="en-US" dirty="0" smtClean="0"/>
              <a:t> &gt; 0 there exists </a:t>
            </a:r>
            <a:r>
              <a:rPr lang="en-US" i="1" dirty="0" err="1" smtClean="0"/>
              <a:t>δ</a:t>
            </a:r>
            <a:r>
              <a:rPr lang="en-US" dirty="0" smtClean="0"/>
              <a:t> &gt; 0 such that </a:t>
            </a:r>
          </a:p>
          <a:p>
            <a:pPr marL="0" indent="0">
              <a:buNone/>
            </a:pPr>
            <a:r>
              <a:rPr lang="en-US" dirty="0" smtClean="0"/>
              <a:t>every real number satisfying 0 &lt; |</a:t>
            </a:r>
            <a:r>
              <a:rPr lang="en-US" i="1" dirty="0" smtClean="0"/>
              <a:t>x </a:t>
            </a:r>
            <a:r>
              <a:rPr lang="en-US" dirty="0" smtClean="0"/>
              <a:t>- </a:t>
            </a:r>
            <a:r>
              <a:rPr lang="en-US" i="1" dirty="0" smtClean="0"/>
              <a:t>a</a:t>
            </a:r>
            <a:r>
              <a:rPr lang="en-US" dirty="0" smtClean="0"/>
              <a:t>| &lt; </a:t>
            </a:r>
            <a:r>
              <a:rPr lang="en-US" i="1" dirty="0" err="1" smtClean="0"/>
              <a:t>δ</a:t>
            </a:r>
            <a:r>
              <a:rPr lang="en-US" dirty="0" smtClean="0"/>
              <a:t> satisfies |</a:t>
            </a:r>
            <a:r>
              <a:rPr lang="en-US" i="1" dirty="0" smtClean="0"/>
              <a:t>f</a:t>
            </a:r>
            <a:r>
              <a:rPr lang="en-US" dirty="0" smtClean="0"/>
              <a:t>(</a:t>
            </a:r>
            <a:r>
              <a:rPr lang="en-US" i="1" dirty="0" smtClean="0"/>
              <a:t>x</a:t>
            </a:r>
            <a:r>
              <a:rPr lang="en-US" dirty="0" smtClean="0"/>
              <a:t>) – </a:t>
            </a:r>
            <a:r>
              <a:rPr lang="en-US" i="1" dirty="0" smtClean="0"/>
              <a:t>L</a:t>
            </a:r>
            <a:r>
              <a:rPr lang="en-US" dirty="0" smtClean="0"/>
              <a:t>| &lt; </a:t>
            </a:r>
            <a:r>
              <a:rPr lang="en-US" i="1" dirty="0" err="1" smtClean="0"/>
              <a:t>ε</a:t>
            </a:r>
            <a:r>
              <a:rPr lang="en-US" i="1" dirty="0" smtClean="0"/>
              <a:t> </a:t>
            </a:r>
            <a:r>
              <a:rPr lang="en-US" dirty="0" smtClean="0"/>
              <a:t>.</a:t>
            </a:r>
          </a:p>
          <a:p>
            <a:pPr marL="0" indent="0">
              <a:buNone/>
            </a:pPr>
            <a:endParaRPr lang="en-US" dirty="0"/>
          </a:p>
          <a:p>
            <a:pPr marL="0" indent="0">
              <a:buNone/>
            </a:pPr>
            <a:r>
              <a:rPr lang="en-US" dirty="0" smtClean="0"/>
              <a:t>(note use of symbols from an ancient language!)</a:t>
            </a:r>
            <a:endParaRPr lang="en-US" dirty="0"/>
          </a:p>
        </p:txBody>
      </p:sp>
    </p:spTree>
    <p:extLst>
      <p:ext uri="{BB962C8B-B14F-4D97-AF65-F5344CB8AC3E}">
        <p14:creationId xmlns:p14="http://schemas.microsoft.com/office/powerpoint/2010/main" val="32538809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typical finger-exercise</a:t>
            </a:r>
            <a:endParaRPr lang="en-US" dirty="0"/>
          </a:p>
        </p:txBody>
      </p:sp>
      <p:sp>
        <p:nvSpPr>
          <p:cNvPr id="3" name="Content Placeholder 2"/>
          <p:cNvSpPr>
            <a:spLocks noGrp="1"/>
          </p:cNvSpPr>
          <p:nvPr>
            <p:ph idx="1"/>
          </p:nvPr>
        </p:nvSpPr>
        <p:spPr/>
        <p:txBody>
          <a:bodyPr/>
          <a:lstStyle/>
          <a:p>
            <a:r>
              <a:rPr lang="en-US" dirty="0" smtClean="0"/>
              <a:t>Show: The limit of 2</a:t>
            </a:r>
            <a:r>
              <a:rPr lang="en-US" i="1" dirty="0" smtClean="0"/>
              <a:t>x</a:t>
            </a:r>
            <a:r>
              <a:rPr lang="en-US" dirty="0" smtClean="0"/>
              <a:t> as </a:t>
            </a:r>
            <a:r>
              <a:rPr lang="en-US" i="1" dirty="0" smtClean="0"/>
              <a:t>x</a:t>
            </a:r>
            <a:r>
              <a:rPr lang="en-US" dirty="0" smtClean="0"/>
              <a:t> approaches </a:t>
            </a:r>
            <a:r>
              <a:rPr lang="en-US" i="1" dirty="0" smtClean="0"/>
              <a:t>a</a:t>
            </a:r>
            <a:r>
              <a:rPr lang="en-US" dirty="0" smtClean="0"/>
              <a:t> is 2</a:t>
            </a:r>
            <a:r>
              <a:rPr lang="en-US" i="1" dirty="0" smtClean="0"/>
              <a:t>a</a:t>
            </a:r>
            <a:r>
              <a:rPr lang="en-US" dirty="0" smtClean="0"/>
              <a:t>.</a:t>
            </a:r>
          </a:p>
          <a:p>
            <a:endParaRPr lang="en-US" dirty="0" smtClean="0"/>
          </a:p>
          <a:p>
            <a:r>
              <a:rPr lang="en-US" dirty="0" smtClean="0"/>
              <a:t>Proof: Given </a:t>
            </a:r>
            <a:r>
              <a:rPr lang="en-US" i="1" dirty="0" err="1"/>
              <a:t>ε</a:t>
            </a:r>
            <a:r>
              <a:rPr lang="en-US" dirty="0"/>
              <a:t> &gt; 0 </a:t>
            </a:r>
            <a:r>
              <a:rPr lang="en-US" dirty="0" smtClean="0"/>
              <a:t>, let </a:t>
            </a:r>
            <a:r>
              <a:rPr lang="en-US" i="1" dirty="0" err="1" smtClean="0"/>
              <a:t>δ</a:t>
            </a:r>
            <a:r>
              <a:rPr lang="en-US" i="1" dirty="0" smtClean="0"/>
              <a:t> </a:t>
            </a:r>
            <a:r>
              <a:rPr lang="en-US" dirty="0" smtClean="0"/>
              <a:t>= </a:t>
            </a:r>
            <a:r>
              <a:rPr lang="en-US" i="1" dirty="0" err="1" smtClean="0"/>
              <a:t>ε</a:t>
            </a:r>
            <a:r>
              <a:rPr lang="en-US" dirty="0" smtClean="0"/>
              <a:t>/2; then for every </a:t>
            </a:r>
            <a:r>
              <a:rPr lang="en-US" i="1" dirty="0" smtClean="0"/>
              <a:t>x</a:t>
            </a:r>
            <a:r>
              <a:rPr lang="en-US" dirty="0" smtClean="0"/>
              <a:t> satisfying </a:t>
            </a:r>
            <a:r>
              <a:rPr lang="en-US" i="1" dirty="0" smtClean="0"/>
              <a:t> </a:t>
            </a:r>
            <a:r>
              <a:rPr lang="en-US" dirty="0"/>
              <a:t>0 &lt; |</a:t>
            </a:r>
            <a:r>
              <a:rPr lang="en-US" i="1" dirty="0"/>
              <a:t>x </a:t>
            </a:r>
            <a:r>
              <a:rPr lang="en-US" dirty="0"/>
              <a:t>- </a:t>
            </a:r>
            <a:r>
              <a:rPr lang="en-US" i="1" dirty="0"/>
              <a:t>a</a:t>
            </a:r>
            <a:r>
              <a:rPr lang="en-US" dirty="0"/>
              <a:t>| &lt; </a:t>
            </a:r>
            <a:r>
              <a:rPr lang="en-US" i="1" dirty="0" err="1" smtClean="0"/>
              <a:t>δ</a:t>
            </a:r>
            <a:r>
              <a:rPr lang="en-US" i="1" dirty="0" smtClean="0"/>
              <a:t> </a:t>
            </a:r>
            <a:r>
              <a:rPr lang="en-US" dirty="0" smtClean="0"/>
              <a:t>we have |2</a:t>
            </a:r>
            <a:r>
              <a:rPr lang="en-US" i="1" dirty="0" smtClean="0"/>
              <a:t>x</a:t>
            </a:r>
            <a:r>
              <a:rPr lang="en-US" dirty="0" smtClean="0"/>
              <a:t> – 2</a:t>
            </a:r>
            <a:r>
              <a:rPr lang="en-US" i="1" dirty="0" smtClean="0"/>
              <a:t>a</a:t>
            </a:r>
            <a:r>
              <a:rPr lang="en-US" dirty="0" smtClean="0"/>
              <a:t>| = 2|</a:t>
            </a:r>
            <a:r>
              <a:rPr lang="en-US" i="1" dirty="0" smtClean="0"/>
              <a:t>x </a:t>
            </a:r>
            <a:r>
              <a:rPr lang="en-US" dirty="0" smtClean="0"/>
              <a:t>- </a:t>
            </a:r>
            <a:r>
              <a:rPr lang="en-US" i="1" dirty="0" smtClean="0"/>
              <a:t>a</a:t>
            </a:r>
            <a:r>
              <a:rPr lang="en-US" dirty="0" smtClean="0"/>
              <a:t>| &lt; 2</a:t>
            </a:r>
            <a:r>
              <a:rPr lang="en-US" i="1" dirty="0" smtClean="0"/>
              <a:t>δ</a:t>
            </a:r>
            <a:r>
              <a:rPr lang="en-US" dirty="0" smtClean="0"/>
              <a:t> = </a:t>
            </a:r>
            <a:r>
              <a:rPr lang="en-US" i="1" dirty="0" err="1"/>
              <a:t>ε</a:t>
            </a:r>
            <a:r>
              <a:rPr lang="en-US" dirty="0" smtClean="0"/>
              <a:t>, so |2</a:t>
            </a:r>
            <a:r>
              <a:rPr lang="en-US" i="1" dirty="0" smtClean="0"/>
              <a:t>x</a:t>
            </a:r>
            <a:r>
              <a:rPr lang="en-US" dirty="0" smtClean="0"/>
              <a:t> – 2</a:t>
            </a:r>
            <a:r>
              <a:rPr lang="en-US" i="1" dirty="0" smtClean="0"/>
              <a:t>a</a:t>
            </a:r>
            <a:r>
              <a:rPr lang="en-US" dirty="0" smtClean="0"/>
              <a:t>| &lt; </a:t>
            </a:r>
            <a:r>
              <a:rPr lang="en-US" i="1" dirty="0" err="1"/>
              <a:t>ε</a:t>
            </a:r>
            <a:r>
              <a:rPr lang="en-US" dirty="0" smtClean="0"/>
              <a:t>, as claimed.</a:t>
            </a:r>
            <a:br>
              <a:rPr lang="en-US" dirty="0" smtClean="0"/>
            </a:br>
            <a:endParaRPr lang="en-US" dirty="0" smtClean="0"/>
          </a:p>
          <a:p>
            <a:pPr marL="0" indent="0">
              <a:buNone/>
            </a:pPr>
            <a:r>
              <a:rPr lang="en-US" dirty="0" smtClean="0"/>
              <a:t>(note summoning of </a:t>
            </a:r>
            <a:r>
              <a:rPr lang="en-US" i="1" dirty="0" err="1"/>
              <a:t>ε</a:t>
            </a:r>
            <a:r>
              <a:rPr lang="en-US" dirty="0"/>
              <a:t>/2</a:t>
            </a:r>
            <a:r>
              <a:rPr lang="en-US" dirty="0" smtClean="0"/>
              <a:t> and binding of </a:t>
            </a:r>
            <a:r>
              <a:rPr lang="en-US" i="1" dirty="0" err="1" smtClean="0"/>
              <a:t>δ</a:t>
            </a:r>
            <a:r>
              <a:rPr lang="en-US" dirty="0" smtClean="0"/>
              <a:t>!)</a:t>
            </a:r>
            <a:endParaRPr lang="en-US" dirty="0"/>
          </a:p>
        </p:txBody>
      </p:sp>
    </p:spTree>
    <p:extLst>
      <p:ext uri="{BB962C8B-B14F-4D97-AF65-F5344CB8AC3E}">
        <p14:creationId xmlns:p14="http://schemas.microsoft.com/office/powerpoint/2010/main" val="277043464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Separation of worlds</a:t>
            </a:r>
            <a:endParaRPr lang="en-US" dirty="0"/>
          </a:p>
        </p:txBody>
      </p:sp>
      <p:sp>
        <p:nvSpPr>
          <p:cNvPr id="3" name="Content Placeholder 2"/>
          <p:cNvSpPr>
            <a:spLocks noGrp="1"/>
          </p:cNvSpPr>
          <p:nvPr>
            <p:ph idx="1"/>
          </p:nvPr>
        </p:nvSpPr>
        <p:spPr/>
        <p:txBody>
          <a:bodyPr/>
          <a:lstStyle/>
          <a:p>
            <a:endParaRPr lang="en-US" dirty="0" smtClean="0"/>
          </a:p>
          <a:p>
            <a:r>
              <a:rPr lang="en-US" dirty="0" smtClean="0"/>
              <a:t>Earth, Narnia</a:t>
            </a:r>
            <a:r>
              <a:rPr lang="en-US" dirty="0" smtClean="0"/>
              <a:t>, </a:t>
            </a:r>
            <a:r>
              <a:rPr lang="en-US" dirty="0" err="1" smtClean="0"/>
              <a:t>Charn</a:t>
            </a:r>
            <a:r>
              <a:rPr lang="en-US" dirty="0" smtClean="0"/>
              <a:t>, </a:t>
            </a:r>
            <a:r>
              <a:rPr lang="en-US" dirty="0" smtClean="0"/>
              <a:t>… (C.S. Lewis)</a:t>
            </a:r>
          </a:p>
          <a:p>
            <a:r>
              <a:rPr lang="en-US" dirty="0" smtClean="0"/>
              <a:t>Earth, </a:t>
            </a:r>
            <a:r>
              <a:rPr lang="en-US" dirty="0" err="1" smtClean="0"/>
              <a:t>Fillory</a:t>
            </a:r>
            <a:r>
              <a:rPr lang="en-US" dirty="0" smtClean="0"/>
              <a:t>, … (Lev Grossman)</a:t>
            </a:r>
          </a:p>
          <a:p>
            <a:endParaRPr lang="en-US" dirty="0"/>
          </a:p>
          <a:p>
            <a:r>
              <a:rPr lang="en-US" dirty="0" smtClean="0"/>
              <a:t>Geometry, statistics, number theory, …</a:t>
            </a:r>
          </a:p>
          <a:p>
            <a:endParaRPr lang="en-US" dirty="0"/>
          </a:p>
        </p:txBody>
      </p:sp>
    </p:spTree>
    <p:extLst>
      <p:ext uri="{BB962C8B-B14F-4D97-AF65-F5344CB8AC3E}">
        <p14:creationId xmlns:p14="http://schemas.microsoft.com/office/powerpoint/2010/main" val="355590165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Mathematics Awareness Month</a:t>
            </a:r>
            <a:endParaRPr lang="en-US" dirty="0"/>
          </a:p>
        </p:txBody>
      </p:sp>
      <p:sp>
        <p:nvSpPr>
          <p:cNvPr id="3" name="Content Placeholder 2"/>
          <p:cNvSpPr>
            <a:spLocks noGrp="1"/>
          </p:cNvSpPr>
          <p:nvPr>
            <p:ph idx="1"/>
          </p:nvPr>
        </p:nvSpPr>
        <p:spPr/>
        <p:txBody>
          <a:bodyPr/>
          <a:lstStyle/>
          <a:p>
            <a:pPr marL="0" indent="0">
              <a:buNone/>
            </a:pPr>
            <a:r>
              <a:rPr lang="en-US" dirty="0" smtClean="0"/>
              <a:t>This year’s theme is “Mathematics, Magic, and Mystery” (not coincidentally also the title of a book by Martin Gardner).</a:t>
            </a:r>
          </a:p>
          <a:p>
            <a:pPr marL="0" indent="0">
              <a:buNone/>
            </a:pPr>
            <a:endParaRPr lang="en-US" dirty="0"/>
          </a:p>
          <a:p>
            <a:pPr marL="0" indent="0">
              <a:buNone/>
            </a:pPr>
            <a:r>
              <a:rPr lang="en-US" dirty="0" smtClean="0"/>
              <a:t>Visit </a:t>
            </a:r>
            <a:r>
              <a:rPr lang="en-US" dirty="0" smtClean="0">
                <a:hlinkClick r:id="rId2"/>
              </a:rPr>
              <a:t>mathaware.org</a:t>
            </a:r>
            <a:r>
              <a:rPr lang="en-US" dirty="0" smtClean="0"/>
              <a:t> for new daily links to interesting mathematical content throughout April 2014.</a:t>
            </a:r>
            <a:endParaRPr lang="en-US" dirty="0"/>
          </a:p>
        </p:txBody>
      </p:sp>
    </p:spTree>
    <p:extLst>
      <p:ext uri="{BB962C8B-B14F-4D97-AF65-F5344CB8AC3E}">
        <p14:creationId xmlns:p14="http://schemas.microsoft.com/office/powerpoint/2010/main" val="176665757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Bridges between worlds</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Wood between the Worlds (C.S. Lewis)</a:t>
            </a:r>
          </a:p>
          <a:p>
            <a:r>
              <a:rPr lang="en-US" dirty="0" smtClean="0"/>
              <a:t>The </a:t>
            </a:r>
            <a:r>
              <a:rPr lang="en-US" dirty="0" err="1" smtClean="0"/>
              <a:t>Neitherlands</a:t>
            </a:r>
            <a:r>
              <a:rPr lang="en-US" dirty="0" smtClean="0"/>
              <a:t> (Lev Grossman)</a:t>
            </a:r>
          </a:p>
          <a:p>
            <a:endParaRPr lang="en-US" dirty="0"/>
          </a:p>
          <a:p>
            <a:r>
              <a:rPr lang="en-US" dirty="0" smtClean="0"/>
              <a:t>Some mysterious glue that holds math together and keeps it from splitting into unrelated specialties</a:t>
            </a:r>
            <a:endParaRPr lang="en-US" dirty="0"/>
          </a:p>
        </p:txBody>
      </p:sp>
    </p:spTree>
    <p:extLst>
      <p:ext uri="{BB962C8B-B14F-4D97-AF65-F5344CB8AC3E}">
        <p14:creationId xmlns:p14="http://schemas.microsoft.com/office/powerpoint/2010/main" val="301333138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tale from Eugene Wigner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There is a story about two friends, who were classmates in high school, talking about their jobs. One of them became a statistician and was working on population trends. He showed a reprint to his former classmate. The reprint started, as usual, with the Gaussian distribution and the statistician explained to his former classmate the meaning of the symbols for the actual population, for the average population, and so on. </a:t>
            </a:r>
            <a:r>
              <a:rPr lang="en-US" dirty="0" smtClean="0"/>
              <a:t> </a:t>
            </a:r>
            <a:r>
              <a:rPr lang="en-US" i="1" dirty="0" smtClean="0"/>
              <a:t>(continued on next slide)</a:t>
            </a:r>
            <a:endParaRPr lang="en-US" i="1" dirty="0"/>
          </a:p>
        </p:txBody>
      </p:sp>
    </p:spTree>
    <p:extLst>
      <p:ext uri="{BB962C8B-B14F-4D97-AF65-F5344CB8AC3E}">
        <p14:creationId xmlns:p14="http://schemas.microsoft.com/office/powerpoint/2010/main" val="70052356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a:t>
            </a:r>
            <a:r>
              <a:rPr lang="en-US" dirty="0" smtClean="0"/>
              <a:t>tale </a:t>
            </a:r>
            <a:r>
              <a:rPr lang="en-US" dirty="0"/>
              <a:t>from Eugene Wigner</a:t>
            </a:r>
          </a:p>
        </p:txBody>
      </p:sp>
      <p:sp>
        <p:nvSpPr>
          <p:cNvPr id="3" name="Content Placeholder 2"/>
          <p:cNvSpPr>
            <a:spLocks noGrp="1"/>
          </p:cNvSpPr>
          <p:nvPr>
            <p:ph idx="1"/>
          </p:nvPr>
        </p:nvSpPr>
        <p:spPr/>
        <p:txBody>
          <a:bodyPr>
            <a:normAutofit lnSpcReduction="10000"/>
          </a:bodyPr>
          <a:lstStyle/>
          <a:p>
            <a:pPr marL="0" indent="0">
              <a:buNone/>
            </a:pPr>
            <a:r>
              <a:rPr lang="en-US" i="1" dirty="0" smtClean="0"/>
              <a:t>(continued) </a:t>
            </a:r>
            <a:r>
              <a:rPr lang="en-US" dirty="0" smtClean="0"/>
              <a:t>His </a:t>
            </a:r>
            <a:r>
              <a:rPr lang="en-US" dirty="0"/>
              <a:t>classmate was a bit incredulous and was not quite sure whether the statistician was pulling his leg. "How can you know that?" was his query. "And what is this symbol here?" "Oh," said the statistician, "this is pi." "What is that?" "The ratio of the circumference of the circle to its diameter." "Well, now you are pushing your joke too far," said the classmate, "surely the population has nothing to do with the circumference of the circle."</a:t>
            </a:r>
          </a:p>
        </p:txBody>
      </p:sp>
    </p:spTree>
    <p:extLst>
      <p:ext uri="{BB962C8B-B14F-4D97-AF65-F5344CB8AC3E}">
        <p14:creationId xmlns:p14="http://schemas.microsoft.com/office/powerpoint/2010/main" val="123538044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dirty="0" smtClean="0"/>
              <a:t>is magic good for?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 Wealth</a:t>
            </a:r>
            <a:endParaRPr lang="en-US" dirty="0"/>
          </a:p>
          <a:p>
            <a:r>
              <a:rPr lang="en-US" dirty="0" smtClean="0"/>
              <a:t>2. Love</a:t>
            </a:r>
            <a:endParaRPr lang="en-US" dirty="0"/>
          </a:p>
          <a:p>
            <a:r>
              <a:rPr lang="en-US" dirty="0" smtClean="0"/>
              <a:t>3. Invisibility</a:t>
            </a:r>
            <a:endParaRPr lang="en-US" dirty="0"/>
          </a:p>
          <a:p>
            <a:r>
              <a:rPr lang="en-US" dirty="0" smtClean="0"/>
              <a:t>4. Power</a:t>
            </a:r>
            <a:endParaRPr lang="en-US" dirty="0"/>
          </a:p>
          <a:p>
            <a:r>
              <a:rPr lang="en-US" dirty="0" smtClean="0"/>
              <a:t>5. Flight</a:t>
            </a:r>
            <a:endParaRPr lang="en-US" dirty="0"/>
          </a:p>
          <a:p>
            <a:r>
              <a:rPr lang="en-US" dirty="0" smtClean="0"/>
              <a:t>6. Life</a:t>
            </a:r>
            <a:endParaRPr lang="en-US" dirty="0"/>
          </a:p>
          <a:p>
            <a:r>
              <a:rPr lang="en-US" dirty="0" smtClean="0"/>
              <a:t>7. Time </a:t>
            </a:r>
            <a:r>
              <a:rPr lang="en-US" dirty="0"/>
              <a:t>travel</a:t>
            </a:r>
          </a:p>
          <a:p>
            <a:r>
              <a:rPr lang="en-US" dirty="0" smtClean="0"/>
              <a:t>8. Other </a:t>
            </a:r>
            <a:r>
              <a:rPr lang="en-US" dirty="0"/>
              <a:t>worlds</a:t>
            </a:r>
          </a:p>
          <a:p>
            <a:r>
              <a:rPr lang="en-US" dirty="0" smtClean="0"/>
              <a:t>9. Transformation</a:t>
            </a:r>
            <a:endParaRPr lang="en-US" dirty="0"/>
          </a:p>
          <a:p>
            <a:r>
              <a:rPr lang="en-US" dirty="0" smtClean="0"/>
              <a:t>10. Harmony</a:t>
            </a:r>
            <a:endParaRPr lang="en-US" dirty="0"/>
          </a:p>
        </p:txBody>
      </p:sp>
    </p:spTree>
    <p:extLst>
      <p:ext uri="{BB962C8B-B14F-4D97-AF65-F5344CB8AC3E}">
        <p14:creationId xmlns:p14="http://schemas.microsoft.com/office/powerpoint/2010/main" val="162126317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Wealth</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71841606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Wealth</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Begs the question: what would you use it for?</a:t>
            </a:r>
            <a:endParaRPr lang="en-US" dirty="0"/>
          </a:p>
        </p:txBody>
      </p:sp>
    </p:spTree>
    <p:extLst>
      <p:ext uri="{BB962C8B-B14F-4D97-AF65-F5344CB8AC3E}">
        <p14:creationId xmlns:p14="http://schemas.microsoft.com/office/powerpoint/2010/main" val="410764713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Love</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77700583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Love</a:t>
            </a:r>
            <a:endParaRPr lang="en-US" dirty="0"/>
          </a:p>
        </p:txBody>
      </p:sp>
      <p:sp>
        <p:nvSpPr>
          <p:cNvPr id="3" name="Content Placeholder 2"/>
          <p:cNvSpPr>
            <a:spLocks noGrp="1"/>
          </p:cNvSpPr>
          <p:nvPr>
            <p:ph idx="1"/>
          </p:nvPr>
        </p:nvSpPr>
        <p:spPr/>
        <p:txBody>
          <a:bodyPr/>
          <a:lstStyle/>
          <a:p>
            <a:pPr marL="0" indent="0">
              <a:buNone/>
            </a:pPr>
            <a:r>
              <a:rPr lang="en-US" dirty="0" smtClean="0"/>
              <a:t>Sorry, wrong profession.</a:t>
            </a:r>
            <a:endParaRPr lang="en-US" dirty="0"/>
          </a:p>
        </p:txBody>
      </p:sp>
    </p:spTree>
    <p:extLst>
      <p:ext uri="{BB962C8B-B14F-4D97-AF65-F5344CB8AC3E}">
        <p14:creationId xmlns:p14="http://schemas.microsoft.com/office/powerpoint/2010/main" val="77362720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Invisibility</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10277888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Invisibility</a:t>
            </a:r>
            <a:endParaRPr lang="en-US" dirty="0"/>
          </a:p>
        </p:txBody>
      </p:sp>
      <p:sp>
        <p:nvSpPr>
          <p:cNvPr id="3" name="Content Placeholder 2"/>
          <p:cNvSpPr>
            <a:spLocks noGrp="1"/>
          </p:cNvSpPr>
          <p:nvPr>
            <p:ph idx="1"/>
          </p:nvPr>
        </p:nvSpPr>
        <p:spPr/>
        <p:txBody>
          <a:bodyPr/>
          <a:lstStyle/>
          <a:p>
            <a:pPr marL="0" indent="0">
              <a:buNone/>
            </a:pPr>
            <a:r>
              <a:rPr lang="en-US" dirty="0" smtClean="0"/>
              <a:t>Cloaking?</a:t>
            </a:r>
          </a:p>
          <a:p>
            <a:pPr marL="0" indent="0">
              <a:buNone/>
            </a:pPr>
            <a:endParaRPr lang="en-US" dirty="0"/>
          </a:p>
          <a:p>
            <a:pPr marL="0" indent="0">
              <a:buNone/>
            </a:pPr>
            <a:r>
              <a:rPr lang="en-US" dirty="0" smtClean="0"/>
              <a:t>(But that’s applied math; I’m more interested in the multiverse of pure math.)</a:t>
            </a:r>
            <a:endParaRPr lang="en-US" dirty="0"/>
          </a:p>
        </p:txBody>
      </p:sp>
    </p:spTree>
    <p:extLst>
      <p:ext uri="{BB962C8B-B14F-4D97-AF65-F5344CB8AC3E}">
        <p14:creationId xmlns:p14="http://schemas.microsoft.com/office/powerpoint/2010/main" val="31922086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Stage magic vs. real magic</a:t>
            </a:r>
          </a:p>
          <a:p>
            <a:r>
              <a:rPr lang="en-US" dirty="0" smtClean="0"/>
              <a:t>Wonder vs. understanding</a:t>
            </a:r>
            <a:endParaRPr lang="en-US" dirty="0"/>
          </a:p>
        </p:txBody>
      </p:sp>
    </p:spTree>
    <p:extLst>
      <p:ext uri="{BB962C8B-B14F-4D97-AF65-F5344CB8AC3E}">
        <p14:creationId xmlns:p14="http://schemas.microsoft.com/office/powerpoint/2010/main" val="294516744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Power</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64598189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Power</a:t>
            </a:r>
            <a:endParaRPr lang="en-US" dirty="0"/>
          </a:p>
        </p:txBody>
      </p:sp>
      <p:sp>
        <p:nvSpPr>
          <p:cNvPr id="3" name="Content Placeholder 2"/>
          <p:cNvSpPr>
            <a:spLocks noGrp="1"/>
          </p:cNvSpPr>
          <p:nvPr>
            <p:ph idx="1"/>
          </p:nvPr>
        </p:nvSpPr>
        <p:spPr/>
        <p:txBody>
          <a:bodyPr/>
          <a:lstStyle/>
          <a:p>
            <a:pPr marL="0" indent="0">
              <a:buNone/>
            </a:pPr>
            <a:r>
              <a:rPr lang="en-US" dirty="0" smtClean="0"/>
              <a:t>What if you could do an infinite amount of work with a finite amount of effort?</a:t>
            </a:r>
            <a:endParaRPr lang="en-US" dirty="0"/>
          </a:p>
        </p:txBody>
      </p:sp>
    </p:spTree>
    <p:extLst>
      <p:ext uri="{BB962C8B-B14F-4D97-AF65-F5344CB8AC3E}">
        <p14:creationId xmlns:p14="http://schemas.microsoft.com/office/powerpoint/2010/main" val="3302805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theorem</a:t>
            </a:r>
            <a:endParaRPr lang="en-US" dirty="0"/>
          </a:p>
        </p:txBody>
      </p:sp>
      <p:sp>
        <p:nvSpPr>
          <p:cNvPr id="3" name="Content Placeholder 2"/>
          <p:cNvSpPr>
            <a:spLocks noGrp="1"/>
          </p:cNvSpPr>
          <p:nvPr>
            <p:ph idx="1"/>
          </p:nvPr>
        </p:nvSpPr>
        <p:spPr/>
        <p:txBody>
          <a:bodyPr/>
          <a:lstStyle/>
          <a:p>
            <a:pPr marL="0" indent="0">
              <a:buNone/>
            </a:pPr>
            <a:r>
              <a:rPr lang="en-US" dirty="0" smtClean="0"/>
              <a:t>For every positive integer </a:t>
            </a:r>
            <a:r>
              <a:rPr lang="en-US" i="1" dirty="0" smtClean="0"/>
              <a:t>n</a:t>
            </a:r>
            <a:r>
              <a:rPr lang="en-US" dirty="0" smtClean="0"/>
              <a:t>, </a:t>
            </a:r>
          </a:p>
          <a:p>
            <a:pPr marL="0" indent="0">
              <a:buNone/>
            </a:pPr>
            <a:r>
              <a:rPr lang="en-US" dirty="0" smtClean="0"/>
              <a:t>1 + 2 + 3 + … + </a:t>
            </a:r>
            <a:r>
              <a:rPr lang="en-US" i="1" dirty="0" smtClean="0"/>
              <a:t>n</a:t>
            </a:r>
            <a:r>
              <a:rPr lang="en-US" dirty="0" smtClean="0"/>
              <a:t> = </a:t>
            </a:r>
            <a:r>
              <a:rPr lang="en-US" i="1" dirty="0" smtClean="0"/>
              <a:t>n</a:t>
            </a:r>
            <a:r>
              <a:rPr lang="en-US" dirty="0" smtClean="0"/>
              <a:t>(</a:t>
            </a:r>
            <a:r>
              <a:rPr lang="en-US" i="1" dirty="0" smtClean="0"/>
              <a:t>n</a:t>
            </a:r>
            <a:r>
              <a:rPr lang="en-US" dirty="0" smtClean="0"/>
              <a:t>+1)/2.</a:t>
            </a:r>
            <a:endParaRPr lang="en-US" dirty="0"/>
          </a:p>
        </p:txBody>
      </p:sp>
    </p:spTree>
    <p:extLst>
      <p:ext uri="{BB962C8B-B14F-4D97-AF65-F5344CB8AC3E}">
        <p14:creationId xmlns:p14="http://schemas.microsoft.com/office/powerpoint/2010/main" val="243293645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 is:</a:t>
            </a:r>
            <a:endParaRPr lang="en-US" dirty="0"/>
          </a:p>
        </p:txBody>
      </p:sp>
      <p:sp>
        <p:nvSpPr>
          <p:cNvPr id="3" name="Content Placeholder 2"/>
          <p:cNvSpPr>
            <a:spLocks noGrp="1"/>
          </p:cNvSpPr>
          <p:nvPr>
            <p:ph idx="1"/>
          </p:nvPr>
        </p:nvSpPr>
        <p:spPr/>
        <p:txBody>
          <a:bodyPr>
            <a:normAutofit lnSpcReduction="10000"/>
          </a:bodyPr>
          <a:lstStyle/>
          <a:p>
            <a:r>
              <a:rPr lang="en-US" dirty="0" smtClean="0"/>
              <a:t>1 = (1)(2)/2</a:t>
            </a:r>
          </a:p>
          <a:p>
            <a:r>
              <a:rPr lang="en-US" dirty="0" smtClean="0"/>
              <a:t>1 + 2 = (2)(3)/2</a:t>
            </a:r>
          </a:p>
          <a:p>
            <a:r>
              <a:rPr lang="en-US" dirty="0" smtClean="0"/>
              <a:t>1 + 2 + 3 = (3)(4)/2</a:t>
            </a:r>
          </a:p>
          <a:p>
            <a:r>
              <a:rPr lang="en-US" dirty="0" smtClean="0"/>
              <a:t>1 + 2 + 3 + 4 = (4)(5)/2</a:t>
            </a:r>
          </a:p>
          <a:p>
            <a:r>
              <a:rPr lang="en-US" dirty="0" smtClean="0"/>
              <a:t>1 + 2 + 3 + 4 + 5 = (5)(6)/2</a:t>
            </a:r>
          </a:p>
          <a:p>
            <a:r>
              <a:rPr lang="en-US" dirty="0" smtClean="0"/>
              <a:t>…</a:t>
            </a:r>
          </a:p>
          <a:p>
            <a:endParaRPr lang="en-US" dirty="0"/>
          </a:p>
          <a:p>
            <a:pPr marL="0" indent="0">
              <a:buNone/>
            </a:pPr>
            <a:r>
              <a:rPr lang="en-US" dirty="0" smtClean="0"/>
              <a:t>Infinitely many things to prove!</a:t>
            </a:r>
            <a:endParaRPr lang="en-US" dirty="0"/>
          </a:p>
        </p:txBody>
      </p:sp>
    </p:spTree>
    <p:extLst>
      <p:ext uri="{BB962C8B-B14F-4D97-AF65-F5344CB8AC3E}">
        <p14:creationId xmlns:p14="http://schemas.microsoft.com/office/powerpoint/2010/main" val="346275729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magic wand</a:t>
            </a:r>
            <a:endParaRPr lang="en-US" dirty="0"/>
          </a:p>
        </p:txBody>
      </p:sp>
      <p:sp>
        <p:nvSpPr>
          <p:cNvPr id="3" name="Content Placeholder 2"/>
          <p:cNvSpPr>
            <a:spLocks noGrp="1"/>
          </p:cNvSpPr>
          <p:nvPr>
            <p:ph idx="1"/>
          </p:nvPr>
        </p:nvSpPr>
        <p:spPr/>
        <p:txBody>
          <a:bodyPr/>
          <a:lstStyle/>
          <a:p>
            <a:pPr marL="0" indent="0">
              <a:buNone/>
            </a:pPr>
            <a:r>
              <a:rPr lang="en-US" dirty="0" smtClean="0"/>
              <a:t>Proof by induction: “Knock over the first domino, and the rest got knocked down automatically.”</a:t>
            </a:r>
          </a:p>
          <a:p>
            <a:pPr marL="0" indent="0">
              <a:buNone/>
            </a:pPr>
            <a:endParaRPr lang="en-US" dirty="0"/>
          </a:p>
          <a:p>
            <a:pPr marL="0" indent="0">
              <a:buNone/>
            </a:pPr>
            <a:r>
              <a:rPr lang="en-US" dirty="0" smtClean="0"/>
              <a:t>But who set up the dominos?</a:t>
            </a:r>
          </a:p>
          <a:p>
            <a:pPr marL="0" indent="0">
              <a:buNone/>
            </a:pPr>
            <a:endParaRPr lang="en-US" dirty="0"/>
          </a:p>
          <a:p>
            <a:pPr marL="0" indent="0">
              <a:buNone/>
            </a:pPr>
            <a:r>
              <a:rPr lang="en-US" dirty="0" smtClean="0"/>
              <a:t>How are our finite human minds able to master (aspects of) infinity?</a:t>
            </a:r>
            <a:endParaRPr lang="en-US" dirty="0"/>
          </a:p>
        </p:txBody>
      </p:sp>
    </p:spTree>
    <p:extLst>
      <p:ext uri="{BB962C8B-B14F-4D97-AF65-F5344CB8AC3E}">
        <p14:creationId xmlns:p14="http://schemas.microsoft.com/office/powerpoint/2010/main" val="174456995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arot.jpg"/>
          <p:cNvPicPr>
            <a:picLocks noGrp="1" noChangeAspect="1"/>
          </p:cNvPicPr>
          <p:nvPr>
            <p:ph idx="1"/>
          </p:nvPr>
        </p:nvPicPr>
        <p:blipFill>
          <a:blip r:embed="rId2">
            <a:extLst>
              <a:ext uri="{28A0092B-C50C-407E-A947-70E740481C1C}">
                <a14:useLocalDpi xmlns:a14="http://schemas.microsoft.com/office/drawing/2010/main" val="0"/>
              </a:ext>
            </a:extLst>
          </a:blip>
          <a:srcRect l="-105855" r="-105855"/>
          <a:stretch>
            <a:fillRect/>
          </a:stretch>
        </p:blipFill>
        <p:spPr/>
      </p:pic>
    </p:spTree>
    <p:extLst>
      <p:ext uri="{BB962C8B-B14F-4D97-AF65-F5344CB8AC3E}">
        <p14:creationId xmlns:p14="http://schemas.microsoft.com/office/powerpoint/2010/main" val="75767728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Flight</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318666890"/>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Flight</a:t>
            </a:r>
            <a:endParaRPr lang="en-US" dirty="0"/>
          </a:p>
        </p:txBody>
      </p:sp>
      <p:sp>
        <p:nvSpPr>
          <p:cNvPr id="3" name="Content Placeholder 2"/>
          <p:cNvSpPr>
            <a:spLocks noGrp="1"/>
          </p:cNvSpPr>
          <p:nvPr>
            <p:ph idx="1"/>
          </p:nvPr>
        </p:nvSpPr>
        <p:spPr/>
        <p:txBody>
          <a:bodyPr/>
          <a:lstStyle/>
          <a:p>
            <a:pPr marL="0" indent="0">
              <a:buNone/>
            </a:pPr>
            <a:r>
              <a:rPr lang="en-US" dirty="0"/>
              <a:t>Check out </a:t>
            </a:r>
            <a:endParaRPr lang="en-US" dirty="0" smtClean="0"/>
          </a:p>
          <a:p>
            <a:pPr marL="0" indent="0">
              <a:buNone/>
            </a:pPr>
            <a:r>
              <a:rPr lang="en-US" sz="2400" dirty="0" smtClean="0">
                <a:hlinkClick r:id="rId2"/>
              </a:rPr>
              <a:t>https</a:t>
            </a:r>
            <a:r>
              <a:rPr lang="en-US" sz="2400" dirty="0">
                <a:hlinkClick r:id="rId2"/>
              </a:rPr>
              <a:t>://www.youtube.com/watch?v=</a:t>
            </a:r>
            <a:r>
              <a:rPr lang="en-US" sz="2400" dirty="0" smtClean="0">
                <a:hlinkClick r:id="rId2"/>
              </a:rPr>
              <a:t>tPlPnTev14s</a:t>
            </a:r>
            <a:endParaRPr lang="en-US" sz="2400" dirty="0" smtClean="0"/>
          </a:p>
          <a:p>
            <a:pPr marL="0" indent="0">
              <a:buNone/>
            </a:pPr>
            <a:r>
              <a:rPr lang="en-US" dirty="0" smtClean="0"/>
              <a:t>(Your generation will make such fly</a:t>
            </a:r>
            <a:r>
              <a:rPr lang="en-US" smtClean="0"/>
              <a:t>-overs </a:t>
            </a:r>
            <a:r>
              <a:rPr lang="en-US" dirty="0" smtClean="0"/>
              <a:t>interactive.)</a:t>
            </a:r>
            <a:endParaRPr lang="en-US" dirty="0"/>
          </a:p>
        </p:txBody>
      </p:sp>
    </p:spTree>
    <p:extLst>
      <p:ext uri="{BB962C8B-B14F-4D97-AF65-F5344CB8AC3E}">
        <p14:creationId xmlns:p14="http://schemas.microsoft.com/office/powerpoint/2010/main" val="115675279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Flight</a:t>
            </a:r>
            <a:endParaRPr lang="en-US" dirty="0"/>
          </a:p>
        </p:txBody>
      </p:sp>
      <p:sp>
        <p:nvSpPr>
          <p:cNvPr id="3" name="Content Placeholder 2"/>
          <p:cNvSpPr>
            <a:spLocks noGrp="1"/>
          </p:cNvSpPr>
          <p:nvPr>
            <p:ph idx="1"/>
          </p:nvPr>
        </p:nvSpPr>
        <p:spPr/>
        <p:txBody>
          <a:bodyPr/>
          <a:lstStyle/>
          <a:p>
            <a:pPr marL="0" indent="0">
              <a:buNone/>
            </a:pPr>
            <a:r>
              <a:rPr lang="en-US" dirty="0"/>
              <a:t>Check out </a:t>
            </a:r>
            <a:endParaRPr lang="en-US" dirty="0" smtClean="0"/>
          </a:p>
          <a:p>
            <a:pPr marL="0" indent="0">
              <a:buNone/>
            </a:pPr>
            <a:r>
              <a:rPr lang="en-US" sz="2400" dirty="0" smtClean="0">
                <a:hlinkClick r:id="rId2"/>
              </a:rPr>
              <a:t>https</a:t>
            </a:r>
            <a:r>
              <a:rPr lang="en-US" sz="2400" dirty="0">
                <a:hlinkClick r:id="rId2"/>
              </a:rPr>
              <a:t>://www.youtube.com/watch?v=</a:t>
            </a:r>
            <a:r>
              <a:rPr lang="en-US" sz="2400" dirty="0" smtClean="0">
                <a:hlinkClick r:id="rId2"/>
              </a:rPr>
              <a:t>tPlPnTev14s</a:t>
            </a:r>
            <a:endParaRPr lang="en-US" sz="2400" dirty="0" smtClean="0"/>
          </a:p>
          <a:p>
            <a:pPr marL="0" indent="0">
              <a:buNone/>
            </a:pPr>
            <a:endParaRPr lang="en-US" dirty="0"/>
          </a:p>
          <a:p>
            <a:pPr marL="0" indent="0">
              <a:buNone/>
            </a:pPr>
            <a:r>
              <a:rPr lang="en-US" dirty="0" smtClean="0"/>
              <a:t>The opposite of flying is burrowing, which can be magical too…</a:t>
            </a:r>
            <a:endParaRPr lang="en-US" dirty="0"/>
          </a:p>
        </p:txBody>
      </p:sp>
    </p:spTree>
    <p:extLst>
      <p:ext uri="{BB962C8B-B14F-4D97-AF65-F5344CB8AC3E}">
        <p14:creationId xmlns:p14="http://schemas.microsoft.com/office/powerpoint/2010/main" val="3814028171"/>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quote from Galileo</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a:t>
            </a:r>
            <a:r>
              <a:rPr lang="en-US" dirty="0"/>
              <a:t>The Book of Nature is written in the language of </a:t>
            </a:r>
            <a:r>
              <a:rPr lang="en-US" dirty="0" smtClean="0"/>
              <a:t>mathematics.”</a:t>
            </a:r>
            <a:endParaRPr lang="en-US" dirty="0"/>
          </a:p>
        </p:txBody>
      </p:sp>
    </p:spTree>
    <p:extLst>
      <p:ext uri="{BB962C8B-B14F-4D97-AF65-F5344CB8AC3E}">
        <p14:creationId xmlns:p14="http://schemas.microsoft.com/office/powerpoint/2010/main" val="23301772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a:t>
            </a:r>
            <a:endParaRPr lang="en-US" dirty="0"/>
          </a:p>
        </p:txBody>
      </p:sp>
      <p:sp>
        <p:nvSpPr>
          <p:cNvPr id="3" name="Content Placeholder 2"/>
          <p:cNvSpPr>
            <a:spLocks noGrp="1"/>
          </p:cNvSpPr>
          <p:nvPr>
            <p:ph idx="1"/>
          </p:nvPr>
        </p:nvSpPr>
        <p:spPr/>
        <p:txBody>
          <a:bodyPr/>
          <a:lstStyle/>
          <a:p>
            <a:pPr marL="0" indent="0">
              <a:buNone/>
            </a:pPr>
            <a:r>
              <a:rPr lang="en-US" dirty="0" smtClean="0"/>
              <a:t>Two big changes in the past 200 years:</a:t>
            </a:r>
          </a:p>
          <a:p>
            <a:pPr marL="0" indent="0">
              <a:buNone/>
            </a:pPr>
            <a:endParaRPr lang="en-US" dirty="0" smtClean="0"/>
          </a:p>
          <a:p>
            <a:r>
              <a:rPr lang="en-US" dirty="0" smtClean="0"/>
              <a:t>Method</a:t>
            </a:r>
          </a:p>
          <a:p>
            <a:r>
              <a:rPr lang="en-US" dirty="0" smtClean="0"/>
              <a:t>Matter</a:t>
            </a:r>
            <a:endParaRPr lang="en-US" dirty="0"/>
          </a:p>
        </p:txBody>
      </p:sp>
    </p:spTree>
    <p:extLst>
      <p:ext uri="{BB962C8B-B14F-4D97-AF65-F5344CB8AC3E}">
        <p14:creationId xmlns:p14="http://schemas.microsoft.com/office/powerpoint/2010/main" val="258732872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Life</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82242941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Life</a:t>
            </a:r>
            <a:endParaRPr lang="en-US" dirty="0"/>
          </a:p>
        </p:txBody>
      </p:sp>
      <p:sp>
        <p:nvSpPr>
          <p:cNvPr id="3" name="Content Placeholder 2"/>
          <p:cNvSpPr>
            <a:spLocks noGrp="1"/>
          </p:cNvSpPr>
          <p:nvPr>
            <p:ph idx="1"/>
          </p:nvPr>
        </p:nvSpPr>
        <p:spPr/>
        <p:txBody>
          <a:bodyPr/>
          <a:lstStyle/>
          <a:p>
            <a:pPr marL="0" indent="0">
              <a:buNone/>
            </a:pPr>
            <a:r>
              <a:rPr lang="en-US" dirty="0" smtClean="0"/>
              <a:t>Would you really want to live FOREVER?</a:t>
            </a:r>
          </a:p>
          <a:p>
            <a:pPr marL="0" indent="0">
              <a:buNone/>
            </a:pPr>
            <a:r>
              <a:rPr lang="en-US" dirty="0" smtClean="0"/>
              <a:t>What would that even be like?</a:t>
            </a:r>
          </a:p>
          <a:p>
            <a:pPr marL="0" indent="0">
              <a:buNone/>
            </a:pPr>
            <a:endParaRPr lang="en-US" dirty="0"/>
          </a:p>
          <a:p>
            <a:pPr marL="0" indent="0">
              <a:buNone/>
            </a:pPr>
            <a:r>
              <a:rPr lang="en-US" dirty="0" smtClean="0"/>
              <a:t>I think living five or six generations would probably be enough for me.</a:t>
            </a:r>
          </a:p>
          <a:p>
            <a:pPr marL="0" indent="0">
              <a:buNone/>
            </a:pPr>
            <a:endParaRPr lang="en-US" dirty="0"/>
          </a:p>
          <a:p>
            <a:pPr marL="0" indent="0">
              <a:buNone/>
            </a:pPr>
            <a:r>
              <a:rPr lang="en-US" dirty="0" smtClean="0"/>
              <a:t>In the world of math research, we get to do this!</a:t>
            </a:r>
            <a:endParaRPr lang="en-US" dirty="0"/>
          </a:p>
        </p:txBody>
      </p:sp>
    </p:spTree>
    <p:extLst>
      <p:ext uri="{BB962C8B-B14F-4D97-AF65-F5344CB8AC3E}">
        <p14:creationId xmlns:p14="http://schemas.microsoft.com/office/powerpoint/2010/main" val="6999457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Time travel</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58602049"/>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bogus proof</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Show</a:t>
            </a:r>
            <a:r>
              <a:rPr lang="en-US" dirty="0"/>
              <a:t>: The limit of 2</a:t>
            </a:r>
            <a:r>
              <a:rPr lang="en-US" i="1" dirty="0"/>
              <a:t>x</a:t>
            </a:r>
            <a:r>
              <a:rPr lang="en-US" dirty="0"/>
              <a:t> as </a:t>
            </a:r>
            <a:r>
              <a:rPr lang="en-US" i="1" dirty="0"/>
              <a:t>x</a:t>
            </a:r>
            <a:r>
              <a:rPr lang="en-US" dirty="0"/>
              <a:t> approaches </a:t>
            </a:r>
            <a:r>
              <a:rPr lang="en-US" i="1" dirty="0"/>
              <a:t>a</a:t>
            </a:r>
            <a:r>
              <a:rPr lang="en-US" dirty="0"/>
              <a:t> is 2</a:t>
            </a:r>
            <a:r>
              <a:rPr lang="en-US" i="1" dirty="0"/>
              <a:t>a</a:t>
            </a:r>
            <a:r>
              <a:rPr lang="en-US" dirty="0"/>
              <a:t>.</a:t>
            </a:r>
          </a:p>
          <a:p>
            <a:endParaRPr lang="en-US" dirty="0"/>
          </a:p>
          <a:p>
            <a:r>
              <a:rPr lang="en-US" dirty="0"/>
              <a:t>Proof: Given </a:t>
            </a:r>
            <a:r>
              <a:rPr lang="en-US" i="1" dirty="0" err="1"/>
              <a:t>ε</a:t>
            </a:r>
            <a:r>
              <a:rPr lang="en-US" dirty="0"/>
              <a:t> &gt; 0 , let </a:t>
            </a:r>
            <a:r>
              <a:rPr lang="en-US" i="1" dirty="0" err="1"/>
              <a:t>δ</a:t>
            </a:r>
            <a:r>
              <a:rPr lang="en-US" i="1" dirty="0"/>
              <a:t> </a:t>
            </a:r>
            <a:r>
              <a:rPr lang="en-US" dirty="0"/>
              <a:t>= </a:t>
            </a:r>
            <a:r>
              <a:rPr lang="en-US" i="1" dirty="0" err="1" smtClean="0"/>
              <a:t>ε</a:t>
            </a:r>
            <a:r>
              <a:rPr lang="en-US" dirty="0" smtClean="0"/>
              <a:t>; </a:t>
            </a:r>
            <a:r>
              <a:rPr lang="en-US" dirty="0"/>
              <a:t>then for every </a:t>
            </a:r>
            <a:r>
              <a:rPr lang="en-US" i="1" dirty="0"/>
              <a:t>x</a:t>
            </a:r>
            <a:r>
              <a:rPr lang="en-US" dirty="0"/>
              <a:t> satisfying </a:t>
            </a:r>
            <a:r>
              <a:rPr lang="en-US" i="1" dirty="0"/>
              <a:t> </a:t>
            </a:r>
            <a:r>
              <a:rPr lang="en-US" dirty="0"/>
              <a:t>0 &lt; |</a:t>
            </a:r>
            <a:r>
              <a:rPr lang="en-US" i="1" dirty="0"/>
              <a:t>x </a:t>
            </a:r>
            <a:r>
              <a:rPr lang="en-US" dirty="0"/>
              <a:t>- </a:t>
            </a:r>
            <a:r>
              <a:rPr lang="en-US" i="1" dirty="0"/>
              <a:t>a</a:t>
            </a:r>
            <a:r>
              <a:rPr lang="en-US" dirty="0"/>
              <a:t>| &lt; </a:t>
            </a:r>
            <a:r>
              <a:rPr lang="en-US" i="1" dirty="0" err="1"/>
              <a:t>δ</a:t>
            </a:r>
            <a:r>
              <a:rPr lang="en-US" i="1" dirty="0"/>
              <a:t> </a:t>
            </a:r>
            <a:r>
              <a:rPr lang="en-US" dirty="0"/>
              <a:t>we have |2</a:t>
            </a:r>
            <a:r>
              <a:rPr lang="en-US" i="1" dirty="0"/>
              <a:t>x</a:t>
            </a:r>
            <a:r>
              <a:rPr lang="en-US" dirty="0"/>
              <a:t> – 2</a:t>
            </a:r>
            <a:r>
              <a:rPr lang="en-US" i="1" dirty="0"/>
              <a:t>a</a:t>
            </a:r>
            <a:r>
              <a:rPr lang="en-US" dirty="0"/>
              <a:t>| = 2|</a:t>
            </a:r>
            <a:r>
              <a:rPr lang="en-US" i="1" dirty="0"/>
              <a:t>x </a:t>
            </a:r>
            <a:r>
              <a:rPr lang="en-US" dirty="0"/>
              <a:t>- </a:t>
            </a:r>
            <a:r>
              <a:rPr lang="en-US" i="1" dirty="0"/>
              <a:t>a</a:t>
            </a:r>
            <a:r>
              <a:rPr lang="en-US" dirty="0"/>
              <a:t>| &lt; </a:t>
            </a:r>
            <a:r>
              <a:rPr lang="en-US" dirty="0" smtClean="0"/>
              <a:t>2</a:t>
            </a:r>
            <a:r>
              <a:rPr lang="en-US" i="1" dirty="0" smtClean="0"/>
              <a:t>ε</a:t>
            </a:r>
            <a:r>
              <a:rPr lang="en-US" dirty="0"/>
              <a:t>, so |2</a:t>
            </a:r>
            <a:r>
              <a:rPr lang="en-US" i="1" dirty="0"/>
              <a:t>x</a:t>
            </a:r>
            <a:r>
              <a:rPr lang="en-US" dirty="0"/>
              <a:t> – 2</a:t>
            </a:r>
            <a:r>
              <a:rPr lang="en-US" i="1" dirty="0"/>
              <a:t>a</a:t>
            </a:r>
            <a:r>
              <a:rPr lang="en-US" dirty="0"/>
              <a:t>| &lt; </a:t>
            </a:r>
            <a:r>
              <a:rPr lang="en-US" dirty="0" smtClean="0"/>
              <a:t>2</a:t>
            </a:r>
            <a:r>
              <a:rPr lang="en-US" i="1" dirty="0" smtClean="0"/>
              <a:t>ε</a:t>
            </a:r>
            <a:r>
              <a:rPr lang="en-US" dirty="0"/>
              <a:t>, </a:t>
            </a:r>
            <a:r>
              <a:rPr lang="en-US" dirty="0" smtClean="0"/>
              <a:t>so, um...</a:t>
            </a:r>
            <a:r>
              <a:rPr lang="en-US" dirty="0"/>
              <a:t/>
            </a:r>
            <a:br>
              <a:rPr lang="en-US" dirty="0"/>
            </a:br>
            <a:endParaRPr lang="en-US" dirty="0"/>
          </a:p>
          <a:p>
            <a:pPr marL="0" indent="0">
              <a:buNone/>
            </a:pPr>
            <a:r>
              <a:rPr lang="en-US" dirty="0" smtClean="0"/>
              <a:t>Now that we see what went wrong, we can go back in time and fix it.</a:t>
            </a:r>
            <a:endParaRPr lang="en-US" dirty="0"/>
          </a:p>
        </p:txBody>
      </p:sp>
    </p:spTree>
    <p:extLst>
      <p:ext uri="{BB962C8B-B14F-4D97-AF65-F5344CB8AC3E}">
        <p14:creationId xmlns:p14="http://schemas.microsoft.com/office/powerpoint/2010/main" val="1427439413"/>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Other worlds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120096668"/>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Other worlds</a:t>
            </a:r>
            <a:endParaRPr lang="en-US" dirty="0"/>
          </a:p>
        </p:txBody>
      </p:sp>
      <p:sp>
        <p:nvSpPr>
          <p:cNvPr id="3" name="Content Placeholder 2"/>
          <p:cNvSpPr>
            <a:spLocks noGrp="1"/>
          </p:cNvSpPr>
          <p:nvPr>
            <p:ph idx="1"/>
          </p:nvPr>
        </p:nvSpPr>
        <p:spPr/>
        <p:txBody>
          <a:bodyPr/>
          <a:lstStyle/>
          <a:p>
            <a:r>
              <a:rPr lang="en-US" dirty="0" smtClean="0"/>
              <a:t>Weird geometries</a:t>
            </a:r>
          </a:p>
          <a:p>
            <a:r>
              <a:rPr lang="en-US" dirty="0" smtClean="0"/>
              <a:t>Weird number systems</a:t>
            </a:r>
          </a:p>
          <a:p>
            <a:r>
              <a:rPr lang="en-US" dirty="0" smtClean="0"/>
              <a:t>Other weirdness</a:t>
            </a:r>
            <a:endParaRPr lang="en-US" dirty="0"/>
          </a:p>
        </p:txBody>
      </p:sp>
    </p:spTree>
    <p:extLst>
      <p:ext uri="{BB962C8B-B14F-4D97-AF65-F5344CB8AC3E}">
        <p14:creationId xmlns:p14="http://schemas.microsoft.com/office/powerpoint/2010/main" val="464574972"/>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Transformation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45640618"/>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Sleator</a:t>
            </a:r>
            <a:r>
              <a:rPr lang="en-US" dirty="0" smtClean="0"/>
              <a:t>-</a:t>
            </a:r>
            <a:r>
              <a:rPr lang="en-US" dirty="0" err="1" smtClean="0"/>
              <a:t>Tarjan</a:t>
            </a:r>
            <a:r>
              <a:rPr lang="en-US" dirty="0" smtClean="0"/>
              <a:t>-Thurston</a:t>
            </a:r>
            <a:endParaRPr lang="en-US" dirty="0"/>
          </a:p>
        </p:txBody>
      </p:sp>
      <p:pic>
        <p:nvPicPr>
          <p:cNvPr id="4" name="Content Placeholder 3" descr="Sleator-Tarjan-Thurston-page-7.pdf"/>
          <p:cNvPicPr>
            <a:picLocks noGrp="1" noChangeAspect="1"/>
          </p:cNvPicPr>
          <p:nvPr>
            <p:ph idx="1"/>
          </p:nvPr>
        </p:nvPicPr>
        <p:blipFill>
          <a:blip r:embed="rId2">
            <a:extLst>
              <a:ext uri="{28A0092B-C50C-407E-A947-70E740481C1C}">
                <a14:useLocalDpi xmlns:a14="http://schemas.microsoft.com/office/drawing/2010/main" val="0"/>
              </a:ext>
            </a:extLst>
          </a:blip>
          <a:srcRect l="-20253" r="-20253"/>
          <a:stretch>
            <a:fillRect/>
          </a:stretch>
        </p:blipFill>
        <p:spPr/>
      </p:pic>
    </p:spTree>
    <p:extLst>
      <p:ext uri="{BB962C8B-B14F-4D97-AF65-F5344CB8AC3E}">
        <p14:creationId xmlns:p14="http://schemas.microsoft.com/office/powerpoint/2010/main" val="3247524087"/>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everting</a:t>
            </a:r>
            <a:r>
              <a:rPr lang="en-US" dirty="0" smtClean="0"/>
              <a:t> a sphere</a:t>
            </a:r>
            <a:endParaRPr lang="en-US" dirty="0"/>
          </a:p>
        </p:txBody>
      </p:sp>
      <p:sp>
        <p:nvSpPr>
          <p:cNvPr id="3" name="Content Placeholder 2"/>
          <p:cNvSpPr>
            <a:spLocks noGrp="1"/>
          </p:cNvSpPr>
          <p:nvPr>
            <p:ph idx="1"/>
          </p:nvPr>
        </p:nvSpPr>
        <p:spPr/>
        <p:txBody>
          <a:bodyPr/>
          <a:lstStyle/>
          <a:p>
            <a:pPr marL="0" indent="0">
              <a:buNone/>
            </a:pPr>
            <a:r>
              <a:rPr lang="en-US" dirty="0"/>
              <a:t>See </a:t>
            </a:r>
            <a:r>
              <a:rPr lang="en-US" sz="2400" dirty="0">
                <a:hlinkClick r:id="rId2"/>
              </a:rPr>
              <a:t>https://www.youtube.com/watch?v=</a:t>
            </a:r>
            <a:r>
              <a:rPr lang="en-US" sz="2400" dirty="0" smtClean="0">
                <a:hlinkClick r:id="rId2"/>
              </a:rPr>
              <a:t>wO61D9x6lNY</a:t>
            </a:r>
            <a:r>
              <a:rPr lang="en-US" sz="2400" dirty="0" smtClean="0"/>
              <a:t> </a:t>
            </a:r>
          </a:p>
          <a:p>
            <a:pPr marL="0" indent="0">
              <a:buNone/>
            </a:pPr>
            <a:r>
              <a:rPr lang="en-US" dirty="0" smtClean="0"/>
              <a:t>from the movie “Outside In”</a:t>
            </a:r>
            <a:endParaRPr lang="en-US" dirty="0"/>
          </a:p>
        </p:txBody>
      </p:sp>
    </p:spTree>
    <p:extLst>
      <p:ext uri="{BB962C8B-B14F-4D97-AF65-F5344CB8AC3E}">
        <p14:creationId xmlns:p14="http://schemas.microsoft.com/office/powerpoint/2010/main" val="1036198990"/>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err="1" smtClean="0"/>
              <a:t>Banach-Tarski</a:t>
            </a:r>
            <a:r>
              <a:rPr lang="en-US" dirty="0" smtClean="0"/>
              <a:t> paradox</a:t>
            </a:r>
            <a:endParaRPr lang="en-US" dirty="0"/>
          </a:p>
        </p:txBody>
      </p:sp>
      <p:sp>
        <p:nvSpPr>
          <p:cNvPr id="3" name="Content Placeholder 2"/>
          <p:cNvSpPr>
            <a:spLocks noGrp="1"/>
          </p:cNvSpPr>
          <p:nvPr>
            <p:ph idx="1"/>
          </p:nvPr>
        </p:nvSpPr>
        <p:spPr/>
        <p:txBody>
          <a:bodyPr/>
          <a:lstStyle/>
          <a:p>
            <a:pPr marL="0" indent="0">
              <a:buNone/>
            </a:pPr>
            <a:r>
              <a:rPr lang="en-US" dirty="0"/>
              <a:t>See </a:t>
            </a:r>
            <a:r>
              <a:rPr lang="en-US" sz="2400" dirty="0">
                <a:hlinkClick r:id="rId2"/>
              </a:rPr>
              <a:t>https://www.youtube.com/watch?v=</a:t>
            </a:r>
            <a:r>
              <a:rPr lang="en-US" sz="2400" dirty="0" smtClean="0">
                <a:hlinkClick r:id="rId2"/>
              </a:rPr>
              <a:t>m4YDNHvAfeU</a:t>
            </a:r>
            <a:endParaRPr lang="en-US" sz="2400" dirty="0" smtClean="0"/>
          </a:p>
          <a:p>
            <a:pPr marL="0" indent="0">
              <a:buNone/>
            </a:pPr>
            <a:r>
              <a:rPr lang="en-US" dirty="0" smtClean="0"/>
              <a:t>By sliding the orange region (in the hyperbolic plane) appropriately, we can transmute it from one-third of the space to one-half of the space.</a:t>
            </a:r>
            <a:endParaRPr lang="en-US" dirty="0"/>
          </a:p>
        </p:txBody>
      </p:sp>
    </p:spTree>
    <p:extLst>
      <p:ext uri="{BB962C8B-B14F-4D97-AF65-F5344CB8AC3E}">
        <p14:creationId xmlns:p14="http://schemas.microsoft.com/office/powerpoint/2010/main" val="13651512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smtClean="0"/>
              <a:t>New standards of rigor</a:t>
            </a:r>
          </a:p>
          <a:p>
            <a:r>
              <a:rPr lang="en-US" dirty="0" smtClean="0"/>
              <a:t>Rigor and intuition</a:t>
            </a:r>
          </a:p>
          <a:p>
            <a:r>
              <a:rPr lang="en-US" dirty="0" smtClean="0"/>
              <a:t>Bolzano’s revolution</a:t>
            </a:r>
            <a:endParaRPr lang="en-US" dirty="0"/>
          </a:p>
        </p:txBody>
      </p:sp>
    </p:spTree>
    <p:extLst>
      <p:ext uri="{BB962C8B-B14F-4D97-AF65-F5344CB8AC3E}">
        <p14:creationId xmlns:p14="http://schemas.microsoft.com/office/powerpoint/2010/main" val="1980504705"/>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Harmony</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82080004"/>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Harmony</a:t>
            </a:r>
            <a:endParaRPr lang="en-US" dirty="0"/>
          </a:p>
        </p:txBody>
      </p:sp>
      <p:sp>
        <p:nvSpPr>
          <p:cNvPr id="3" name="Content Placeholder 2"/>
          <p:cNvSpPr>
            <a:spLocks noGrp="1"/>
          </p:cNvSpPr>
          <p:nvPr>
            <p:ph idx="1"/>
          </p:nvPr>
        </p:nvSpPr>
        <p:spPr/>
        <p:txBody>
          <a:bodyPr/>
          <a:lstStyle/>
          <a:p>
            <a:pPr marL="0" indent="0">
              <a:buNone/>
            </a:pPr>
            <a:r>
              <a:rPr lang="en-US" dirty="0" smtClean="0"/>
              <a:t>Usual ways to resolve disagreements are to retreat into mysticism (“You’re right and you’re right too, for all is one”) or disengagement (“Let’s agree to disagree”).</a:t>
            </a:r>
          </a:p>
          <a:p>
            <a:pPr marL="0" indent="0">
              <a:buNone/>
            </a:pPr>
            <a:endParaRPr lang="en-US" dirty="0"/>
          </a:p>
          <a:p>
            <a:pPr marL="0" indent="0">
              <a:buNone/>
            </a:pPr>
            <a:r>
              <a:rPr lang="en-US" dirty="0" smtClean="0"/>
              <a:t>The mathematical multiverse offers something more interesting.</a:t>
            </a:r>
            <a:endParaRPr lang="en-US" dirty="0"/>
          </a:p>
        </p:txBody>
      </p:sp>
    </p:spTree>
    <p:extLst>
      <p:ext uri="{BB962C8B-B14F-4D97-AF65-F5344CB8AC3E}">
        <p14:creationId xmlns:p14="http://schemas.microsoft.com/office/powerpoint/2010/main" val="3178649281"/>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Rigorous relativism</a:t>
            </a:r>
            <a:endParaRPr lang="en-US" dirty="0"/>
          </a:p>
        </p:txBody>
      </p:sp>
      <p:sp>
        <p:nvSpPr>
          <p:cNvPr id="3" name="Content Placeholder 2"/>
          <p:cNvSpPr>
            <a:spLocks noGrp="1"/>
          </p:cNvSpPr>
          <p:nvPr>
            <p:ph idx="1"/>
          </p:nvPr>
        </p:nvSpPr>
        <p:spPr/>
        <p:txBody>
          <a:bodyPr/>
          <a:lstStyle/>
          <a:p>
            <a:pPr marL="0" indent="0">
              <a:buNone/>
            </a:pPr>
            <a:r>
              <a:rPr lang="en-US" dirty="0" smtClean="0"/>
              <a:t>Every non-Euclidean space can be imbedded in a Euclidean space of higher dimension, and vice versa.</a:t>
            </a:r>
          </a:p>
          <a:p>
            <a:pPr marL="0" indent="0">
              <a:buNone/>
            </a:pPr>
            <a:endParaRPr lang="en-US" dirty="0"/>
          </a:p>
          <a:p>
            <a:pPr marL="0" indent="0">
              <a:buNone/>
            </a:pPr>
            <a:r>
              <a:rPr lang="en-US" dirty="0" smtClean="0"/>
              <a:t>Rather than being mutually contradictory, the different geometries are mutually supporting.</a:t>
            </a:r>
            <a:endParaRPr lang="en-US" dirty="0"/>
          </a:p>
        </p:txBody>
      </p:sp>
    </p:spTree>
    <p:extLst>
      <p:ext uri="{BB962C8B-B14F-4D97-AF65-F5344CB8AC3E}">
        <p14:creationId xmlns:p14="http://schemas.microsoft.com/office/powerpoint/2010/main" val="3507873599"/>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“Gabriel’s horn”</a:t>
            </a:r>
            <a:endParaRPr lang="en-US" dirty="0"/>
          </a:p>
        </p:txBody>
      </p:sp>
      <p:pic>
        <p:nvPicPr>
          <p:cNvPr id="4" name="Content Placeholder 3" descr="Gabriel.jpg"/>
          <p:cNvPicPr>
            <a:picLocks noGrp="1" noChangeAspect="1"/>
          </p:cNvPicPr>
          <p:nvPr>
            <p:ph idx="1"/>
          </p:nvPr>
        </p:nvPicPr>
        <p:blipFill>
          <a:blip r:embed="rId2">
            <a:extLst>
              <a:ext uri="{28A0092B-C50C-407E-A947-70E740481C1C}">
                <a14:useLocalDpi xmlns:a14="http://schemas.microsoft.com/office/drawing/2010/main" val="0"/>
              </a:ext>
            </a:extLst>
          </a:blip>
          <a:srcRect l="-60873" r="-60873"/>
          <a:stretch>
            <a:fillRect/>
          </a:stretch>
        </p:blipFill>
        <p:spPr/>
      </p:pic>
    </p:spTree>
    <p:extLst>
      <p:ext uri="{BB962C8B-B14F-4D97-AF65-F5344CB8AC3E}">
        <p14:creationId xmlns:p14="http://schemas.microsoft.com/office/powerpoint/2010/main" val="2523935440"/>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MYSTERY</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569922963"/>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unreasonable effectiveness </a:t>
            </a:r>
            <a:br>
              <a:rPr lang="en-US" dirty="0" smtClean="0"/>
            </a:br>
            <a:r>
              <a:rPr lang="en-US" dirty="0" smtClean="0"/>
              <a:t>of applied mathematics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97098123"/>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unreasonable effectiveness </a:t>
            </a:r>
            <a:br>
              <a:rPr lang="en-US" dirty="0" smtClean="0"/>
            </a:br>
            <a:r>
              <a:rPr lang="en-US" dirty="0" smtClean="0"/>
              <a:t>of applied mathematics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Our </a:t>
            </a:r>
            <a:r>
              <a:rPr lang="en-US" dirty="0"/>
              <a:t>universe </a:t>
            </a:r>
            <a:r>
              <a:rPr lang="en-US" dirty="0">
                <a:latin typeface="Wingdings"/>
                <a:ea typeface="Wingdings"/>
                <a:cs typeface="Wingdings"/>
                <a:sym typeface="Wingdings"/>
              </a:rPr>
              <a:t></a:t>
            </a:r>
          </a:p>
          <a:p>
            <a:pPr marL="0" indent="0">
              <a:buNone/>
            </a:pPr>
            <a:r>
              <a:rPr lang="en-US" dirty="0" smtClean="0"/>
              <a:t>    our brains     </a:t>
            </a:r>
            <a:r>
              <a:rPr lang="en-US" dirty="0" smtClean="0">
                <a:latin typeface="Wingdings"/>
                <a:ea typeface="Wingdings"/>
                <a:cs typeface="Wingdings"/>
                <a:sym typeface="Wingdings"/>
              </a:rPr>
              <a:t></a:t>
            </a:r>
            <a:endParaRPr lang="en-US" dirty="0">
              <a:latin typeface="Wingdings"/>
              <a:ea typeface="Wingdings"/>
              <a:cs typeface="Wingdings"/>
              <a:sym typeface="Wingdings"/>
            </a:endParaRPr>
          </a:p>
          <a:p>
            <a:pPr marL="0" indent="0">
              <a:buNone/>
            </a:pPr>
            <a:r>
              <a:rPr lang="en-US" dirty="0" smtClean="0"/>
              <a:t>        our math      </a:t>
            </a:r>
            <a:r>
              <a:rPr lang="en-US" dirty="0">
                <a:latin typeface="Wingdings"/>
                <a:ea typeface="Wingdings"/>
                <a:cs typeface="Wingdings"/>
                <a:sym typeface="Wingdings"/>
              </a:rPr>
              <a:t></a:t>
            </a:r>
          </a:p>
          <a:p>
            <a:pPr marL="0" indent="0">
              <a:buNone/>
            </a:pPr>
            <a:r>
              <a:rPr lang="en-US" dirty="0" smtClean="0"/>
              <a:t>            our universe </a:t>
            </a:r>
            <a:endParaRPr lang="en-US" dirty="0" smtClean="0">
              <a:latin typeface="Wingdings"/>
              <a:ea typeface="Wingdings"/>
              <a:cs typeface="Wingdings"/>
              <a:sym typeface="Wingdings"/>
            </a:endParaRPr>
          </a:p>
        </p:txBody>
      </p:sp>
    </p:spTree>
    <p:extLst>
      <p:ext uri="{BB962C8B-B14F-4D97-AF65-F5344CB8AC3E}">
        <p14:creationId xmlns:p14="http://schemas.microsoft.com/office/powerpoint/2010/main" val="2880481235"/>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unreasonable relevance </a:t>
            </a:r>
            <a:br>
              <a:rPr lang="en-US" dirty="0" smtClean="0"/>
            </a:br>
            <a:r>
              <a:rPr lang="en-US" dirty="0" smtClean="0"/>
              <a:t>of pure mathematics</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932874330"/>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unreasonable relevance </a:t>
            </a:r>
            <a:br>
              <a:rPr lang="en-US" dirty="0" smtClean="0"/>
            </a:br>
            <a:r>
              <a:rPr lang="en-US" dirty="0" smtClean="0"/>
              <a:t>of pure mathematics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E.g.: Why should complex numbers (invented for no very compelling reason by Italian algebraists in the Renaissance) describe electromagnetism?</a:t>
            </a:r>
            <a:endParaRPr lang="en-US" dirty="0"/>
          </a:p>
        </p:txBody>
      </p:sp>
    </p:spTree>
    <p:extLst>
      <p:ext uri="{BB962C8B-B14F-4D97-AF65-F5344CB8AC3E}">
        <p14:creationId xmlns:p14="http://schemas.microsoft.com/office/powerpoint/2010/main" val="3415178573"/>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quote from </a:t>
            </a:r>
            <a:r>
              <a:rPr lang="en-US" dirty="0" err="1" smtClean="0"/>
              <a:t>Gian</a:t>
            </a:r>
            <a:r>
              <a:rPr lang="en-US" dirty="0" smtClean="0"/>
              <a:t>-Carlo Rota</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“Of </a:t>
            </a:r>
            <a:r>
              <a:rPr lang="en-US" dirty="0"/>
              <a:t>all escapes from reality, mathematics is the most successful ever.  It is a fantasy that becomes all the more addictive because it works back to improve the same reality we are trying to </a:t>
            </a:r>
            <a:r>
              <a:rPr lang="en-US" dirty="0" smtClean="0"/>
              <a:t>evade.”</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421632569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quote from Paul </a:t>
            </a:r>
            <a:r>
              <a:rPr lang="en-US" dirty="0" err="1" smtClean="0"/>
              <a:t>Halmos</a:t>
            </a:r>
            <a:endParaRPr lang="en-US" dirty="0"/>
          </a:p>
        </p:txBody>
      </p:sp>
      <p:sp>
        <p:nvSpPr>
          <p:cNvPr id="3" name="Content Placeholder 2"/>
          <p:cNvSpPr>
            <a:spLocks noGrp="1"/>
          </p:cNvSpPr>
          <p:nvPr>
            <p:ph idx="1"/>
          </p:nvPr>
        </p:nvSpPr>
        <p:spPr/>
        <p:txBody>
          <a:bodyPr>
            <a:normAutofit/>
          </a:bodyPr>
          <a:lstStyle/>
          <a:p>
            <a:pPr marL="0" indent="0">
              <a:buNone/>
            </a:pPr>
            <a:r>
              <a:rPr lang="en-US" dirty="0"/>
              <a:t>“The day when the light dawned ... I suddenly understood epsilons and limits</a:t>
            </a:r>
            <a:r>
              <a:rPr lang="en-US" dirty="0" smtClean="0"/>
              <a:t>, it </a:t>
            </a:r>
            <a:r>
              <a:rPr lang="en-US" dirty="0"/>
              <a:t>was all clear</a:t>
            </a:r>
            <a:r>
              <a:rPr lang="en-US" dirty="0" smtClean="0"/>
              <a:t>,</a:t>
            </a:r>
          </a:p>
          <a:p>
            <a:pPr marL="0" indent="0">
              <a:buNone/>
            </a:pPr>
            <a:r>
              <a:rPr lang="en-US" dirty="0" smtClean="0"/>
              <a:t>it </a:t>
            </a:r>
            <a:r>
              <a:rPr lang="en-US" dirty="0"/>
              <a:t>was all beautiful, it was all exciting. </a:t>
            </a:r>
            <a:r>
              <a:rPr lang="en-US" dirty="0" smtClean="0"/>
              <a:t>… </a:t>
            </a:r>
          </a:p>
          <a:p>
            <a:pPr marL="0" indent="0">
              <a:buNone/>
            </a:pPr>
            <a:r>
              <a:rPr lang="en-US" dirty="0" smtClean="0"/>
              <a:t>It all clicked </a:t>
            </a:r>
            <a:r>
              <a:rPr lang="en-US" dirty="0"/>
              <a:t>and fell into place. I still had everything in the world to learn</a:t>
            </a:r>
            <a:r>
              <a:rPr lang="en-US" dirty="0" smtClean="0"/>
              <a:t>, but </a:t>
            </a:r>
            <a:r>
              <a:rPr lang="en-US" dirty="0"/>
              <a:t>nothing was going to stop me from learning it. I just knew I </a:t>
            </a:r>
            <a:r>
              <a:rPr lang="en-US" dirty="0" smtClean="0"/>
              <a:t>could.  I </a:t>
            </a:r>
            <a:r>
              <a:rPr lang="en-US" dirty="0"/>
              <a:t>had become a mathematician</a:t>
            </a:r>
            <a:r>
              <a:rPr lang="en-US" dirty="0" smtClean="0"/>
              <a:t>.”</a:t>
            </a:r>
            <a:endParaRPr lang="en-US" dirty="0"/>
          </a:p>
        </p:txBody>
      </p:sp>
    </p:spTree>
    <p:extLst>
      <p:ext uri="{BB962C8B-B14F-4D97-AF65-F5344CB8AC3E}">
        <p14:creationId xmlns:p14="http://schemas.microsoft.com/office/powerpoint/2010/main" val="1381764627"/>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unreasonable tractability </a:t>
            </a:r>
            <a:br>
              <a:rPr lang="en-US" dirty="0" smtClean="0"/>
            </a:br>
            <a:r>
              <a:rPr lang="en-US" dirty="0" smtClean="0"/>
              <a:t>of mathematics</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4255757697"/>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unreasonable tractability </a:t>
            </a:r>
            <a:br>
              <a:rPr lang="en-US" dirty="0" smtClean="0"/>
            </a:br>
            <a:r>
              <a:rPr lang="en-US" dirty="0" smtClean="0"/>
              <a:t>of mathematics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“Who arranged those dominos?”</a:t>
            </a:r>
          </a:p>
          <a:p>
            <a:pPr marL="0" indent="0">
              <a:buNone/>
            </a:pPr>
            <a:endParaRPr lang="en-US" dirty="0"/>
          </a:p>
          <a:p>
            <a:pPr marL="0" indent="0">
              <a:buNone/>
            </a:pPr>
            <a:r>
              <a:rPr lang="en-US" dirty="0" smtClean="0"/>
              <a:t>Or rather:</a:t>
            </a:r>
          </a:p>
          <a:p>
            <a:pPr marL="0" indent="0">
              <a:buNone/>
            </a:pPr>
            <a:endParaRPr lang="en-US" dirty="0"/>
          </a:p>
          <a:p>
            <a:pPr marL="0" indent="0">
              <a:buNone/>
            </a:pPr>
            <a:r>
              <a:rPr lang="en-US" dirty="0" smtClean="0"/>
              <a:t>“Why are they so close together if nobody put them that way with our wishes in mind?”</a:t>
            </a:r>
            <a:endParaRPr lang="en-US" dirty="0"/>
          </a:p>
        </p:txBody>
      </p:sp>
    </p:spTree>
    <p:extLst>
      <p:ext uri="{BB962C8B-B14F-4D97-AF65-F5344CB8AC3E}">
        <p14:creationId xmlns:p14="http://schemas.microsoft.com/office/powerpoint/2010/main" val="3987960961"/>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unreasonable interestingness </a:t>
            </a:r>
            <a:br>
              <a:rPr lang="en-US" dirty="0" smtClean="0"/>
            </a:br>
            <a:r>
              <a:rPr lang="en-US" dirty="0" smtClean="0"/>
              <a:t>of mathematics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58757940"/>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unreasonable interestingness </a:t>
            </a:r>
            <a:br>
              <a:rPr lang="en-US" dirty="0" smtClean="0"/>
            </a:br>
            <a:r>
              <a:rPr lang="en-US" dirty="0" smtClean="0"/>
              <a:t>of mathematics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How can we possibly be surprised by the consequences of rules that we ourselves have chosen?</a:t>
            </a:r>
            <a:endParaRPr lang="en-US" dirty="0"/>
          </a:p>
        </p:txBody>
      </p:sp>
    </p:spTree>
    <p:extLst>
      <p:ext uri="{BB962C8B-B14F-4D97-AF65-F5344CB8AC3E}">
        <p14:creationId xmlns:p14="http://schemas.microsoft.com/office/powerpoint/2010/main" val="1105934460"/>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t>
            </a:r>
            <a:r>
              <a:rPr lang="en-US" u="sng" dirty="0" smtClean="0"/>
              <a:t>The Name of the Wind</a:t>
            </a:r>
            <a:endParaRPr lang="en-US" u="sng"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a:t>
            </a:r>
            <a:r>
              <a:rPr lang="en-US" dirty="0"/>
              <a:t>He also taught me a game called Seek the Stone. The point of the game was to have one part of your mind hide an imaginary stone in an imaginary room.  Then you had another, separate part of your mind try to find it</a:t>
            </a:r>
            <a:r>
              <a:rPr lang="en-US" dirty="0" smtClean="0"/>
              <a:t>.”</a:t>
            </a:r>
            <a:endParaRPr lang="en-US" dirty="0"/>
          </a:p>
        </p:txBody>
      </p:sp>
    </p:spTree>
    <p:extLst>
      <p:ext uri="{BB962C8B-B14F-4D97-AF65-F5344CB8AC3E}">
        <p14:creationId xmlns:p14="http://schemas.microsoft.com/office/powerpoint/2010/main" val="588100793"/>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Why </a:t>
            </a:r>
            <a:r>
              <a:rPr lang="en-US" dirty="0"/>
              <a:t>should </a:t>
            </a:r>
            <a:r>
              <a:rPr lang="en-US" dirty="0" smtClean="0"/>
              <a:t>math </a:t>
            </a:r>
            <a:r>
              <a:rPr lang="en-US" dirty="0"/>
              <a:t>be so generative of theorem after surprising theorem</a:t>
            </a:r>
            <a:r>
              <a:rPr lang="en-US" dirty="0" smtClean="0"/>
              <a:t>, when </a:t>
            </a:r>
            <a:r>
              <a:rPr lang="en-US" dirty="0"/>
              <a:t>all we put into it is a handful of axioms and definitions</a:t>
            </a:r>
            <a:r>
              <a:rPr lang="en-US" dirty="0" smtClean="0"/>
              <a:t>?</a:t>
            </a:r>
          </a:p>
          <a:p>
            <a:pPr marL="0" indent="0">
              <a:buNone/>
            </a:pPr>
            <a:endParaRPr lang="en-US" dirty="0"/>
          </a:p>
          <a:p>
            <a:pPr marL="0" indent="0">
              <a:buNone/>
            </a:pPr>
            <a:r>
              <a:rPr lang="en-US" dirty="0"/>
              <a:t>Why should it appear to give us back more than we put into it?</a:t>
            </a:r>
          </a:p>
        </p:txBody>
      </p:sp>
    </p:spTree>
    <p:extLst>
      <p:ext uri="{BB962C8B-B14F-4D97-AF65-F5344CB8AC3E}">
        <p14:creationId xmlns:p14="http://schemas.microsoft.com/office/powerpoint/2010/main" val="232457817"/>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last mystery temporary?</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Maybe </a:t>
            </a:r>
            <a:r>
              <a:rPr lang="en-US" dirty="0"/>
              <a:t>human math is interesting to humans because our brains </a:t>
            </a:r>
            <a:r>
              <a:rPr lang="en-US" dirty="0" smtClean="0"/>
              <a:t>are broken.</a:t>
            </a:r>
          </a:p>
          <a:p>
            <a:pPr marL="0" indent="0">
              <a:buNone/>
            </a:pPr>
            <a:endParaRPr lang="en-US" dirty="0"/>
          </a:p>
          <a:p>
            <a:pPr marL="0" indent="0">
              <a:buNone/>
            </a:pPr>
            <a:r>
              <a:rPr lang="en-US" dirty="0"/>
              <a:t>Maybe as we as a species get better at math</a:t>
            </a:r>
            <a:r>
              <a:rPr lang="en-US" dirty="0" smtClean="0"/>
              <a:t>,</a:t>
            </a:r>
          </a:p>
          <a:p>
            <a:pPr marL="0" indent="0">
              <a:buNone/>
            </a:pPr>
            <a:r>
              <a:rPr lang="en-US" dirty="0" smtClean="0"/>
              <a:t>it'll </a:t>
            </a:r>
            <a:r>
              <a:rPr lang="en-US" dirty="0"/>
              <a:t>become more boring</a:t>
            </a:r>
            <a:r>
              <a:rPr lang="en-US" dirty="0" smtClean="0"/>
              <a:t>.</a:t>
            </a:r>
          </a:p>
          <a:p>
            <a:pPr marL="0" indent="0">
              <a:buNone/>
            </a:pPr>
            <a:endParaRPr lang="en-US" dirty="0"/>
          </a:p>
        </p:txBody>
      </p:sp>
    </p:spTree>
    <p:extLst>
      <p:ext uri="{BB962C8B-B14F-4D97-AF65-F5344CB8AC3E}">
        <p14:creationId xmlns:p14="http://schemas.microsoft.com/office/powerpoint/2010/main" val="1742169770"/>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But we're nowhere near that point yet</a:t>
            </a:r>
            <a:r>
              <a:rPr lang="en-US" dirty="0" smtClean="0"/>
              <a:t>.</a:t>
            </a:r>
          </a:p>
          <a:p>
            <a:pPr marL="0" indent="0">
              <a:buNone/>
            </a:pPr>
            <a:endParaRPr lang="en-US" dirty="0"/>
          </a:p>
          <a:p>
            <a:pPr marL="0" indent="0">
              <a:buNone/>
            </a:pPr>
            <a:r>
              <a:rPr lang="en-US" dirty="0"/>
              <a:t>For the past hundred years, mathematical history has been at the exact point</a:t>
            </a:r>
          </a:p>
          <a:p>
            <a:pPr marL="0" indent="0">
              <a:buNone/>
            </a:pPr>
            <a:r>
              <a:rPr lang="en-US" dirty="0"/>
              <a:t>where C.S. Lewis </a:t>
            </a:r>
            <a:r>
              <a:rPr lang="en-US" dirty="0" smtClean="0"/>
              <a:t>took his leave of Narnia:</a:t>
            </a:r>
            <a:endParaRPr lang="en-US" dirty="0"/>
          </a:p>
          <a:p>
            <a:pPr marL="0" indent="0">
              <a:buNone/>
            </a:pPr>
            <a:endParaRPr lang="en-US" dirty="0"/>
          </a:p>
        </p:txBody>
      </p:sp>
    </p:spTree>
    <p:extLst>
      <p:ext uri="{BB962C8B-B14F-4D97-AF65-F5344CB8AC3E}">
        <p14:creationId xmlns:p14="http://schemas.microsoft.com/office/powerpoint/2010/main" val="1452336856"/>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t>
            </a:r>
            <a:r>
              <a:rPr lang="en-US" u="sng" dirty="0" smtClean="0"/>
              <a:t>The Last Battle</a:t>
            </a:r>
            <a:endParaRPr lang="en-US" u="sng"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“All their life in this world and all their adventures in Narnia had only been the cover and the title page: now at last they were beginning Chapter One of the </a:t>
            </a:r>
            <a:r>
              <a:rPr lang="en-US" dirty="0"/>
              <a:t>Great Story which no one on earth has read: which goes on forever: in which every chapter is better than the one before</a:t>
            </a:r>
            <a:r>
              <a:rPr lang="en-US" dirty="0" smtClean="0"/>
              <a:t>.</a:t>
            </a:r>
            <a:r>
              <a:rPr lang="en-US" dirty="0" smtClean="0"/>
              <a:t>”</a:t>
            </a:r>
          </a:p>
          <a:p>
            <a:pPr marL="0" indent="0">
              <a:buNone/>
            </a:pPr>
            <a:endParaRPr lang="en-US" dirty="0"/>
          </a:p>
          <a:p>
            <a:pPr marL="0" indent="0">
              <a:buNone/>
            </a:pPr>
            <a:r>
              <a:rPr lang="en-US" dirty="0" smtClean="0"/>
              <a:t>And so…</a:t>
            </a:r>
            <a:endParaRPr lang="en-US" dirty="0"/>
          </a:p>
        </p:txBody>
      </p:sp>
    </p:spTree>
    <p:extLst>
      <p:ext uri="{BB962C8B-B14F-4D97-AF65-F5344CB8AC3E}">
        <p14:creationId xmlns:p14="http://schemas.microsoft.com/office/powerpoint/2010/main" val="3761870823"/>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up and further in!”</a:t>
            </a:r>
            <a:endParaRPr lang="en-US" dirty="0"/>
          </a:p>
        </p:txBody>
      </p:sp>
      <p:pic>
        <p:nvPicPr>
          <p:cNvPr id="4" name="Content Placeholder 3" descr="Gabriel.jpg"/>
          <p:cNvPicPr>
            <a:picLocks noGrp="1" noChangeAspect="1"/>
          </p:cNvPicPr>
          <p:nvPr>
            <p:ph idx="1"/>
          </p:nvPr>
        </p:nvPicPr>
        <p:blipFill>
          <a:blip r:embed="rId2">
            <a:extLst>
              <a:ext uri="{28A0092B-C50C-407E-A947-70E740481C1C}">
                <a14:useLocalDpi xmlns:a14="http://schemas.microsoft.com/office/drawing/2010/main" val="0"/>
              </a:ext>
            </a:extLst>
          </a:blip>
          <a:srcRect l="-60873" r="-60873"/>
          <a:stretch>
            <a:fillRect/>
          </a:stretch>
        </p:blipFill>
        <p:spPr/>
      </p:pic>
    </p:spTree>
    <p:extLst>
      <p:ext uri="{BB962C8B-B14F-4D97-AF65-F5344CB8AC3E}">
        <p14:creationId xmlns:p14="http://schemas.microsoft.com/office/powerpoint/2010/main" val="13044956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 matter</a:t>
            </a:r>
            <a:endParaRPr lang="en-US" dirty="0"/>
          </a:p>
        </p:txBody>
      </p:sp>
      <p:sp>
        <p:nvSpPr>
          <p:cNvPr id="3" name="Content Placeholder 2"/>
          <p:cNvSpPr>
            <a:spLocks noGrp="1"/>
          </p:cNvSpPr>
          <p:nvPr>
            <p:ph idx="1"/>
          </p:nvPr>
        </p:nvSpPr>
        <p:spPr/>
        <p:txBody>
          <a:bodyPr/>
          <a:lstStyle/>
          <a:p>
            <a:r>
              <a:rPr lang="en-US" dirty="0"/>
              <a:t>Higher-dimensional Euclidean </a:t>
            </a:r>
            <a:r>
              <a:rPr lang="en-US" dirty="0" smtClean="0"/>
              <a:t>geometries</a:t>
            </a:r>
          </a:p>
          <a:p>
            <a:r>
              <a:rPr lang="en-US" dirty="0"/>
              <a:t>Non-Euclidean </a:t>
            </a:r>
            <a:r>
              <a:rPr lang="en-US" dirty="0" smtClean="0"/>
              <a:t>geometries</a:t>
            </a:r>
          </a:p>
        </p:txBody>
      </p:sp>
    </p:spTree>
    <p:extLst>
      <p:ext uri="{BB962C8B-B14F-4D97-AF65-F5344CB8AC3E}">
        <p14:creationId xmlns:p14="http://schemas.microsoft.com/office/powerpoint/2010/main" val="3980957328"/>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hope some of you</a:t>
            </a:r>
            <a:br>
              <a:rPr lang="en-US" dirty="0" smtClean="0"/>
            </a:br>
            <a:r>
              <a:rPr lang="en-US" dirty="0" smtClean="0"/>
              <a:t>will join the adventure.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                     Thank you for listening!</a:t>
            </a:r>
            <a:endParaRPr lang="en-US" dirty="0"/>
          </a:p>
        </p:txBody>
      </p:sp>
    </p:spTree>
    <p:extLst>
      <p:ext uri="{BB962C8B-B14F-4D97-AF65-F5344CB8AC3E}">
        <p14:creationId xmlns:p14="http://schemas.microsoft.com/office/powerpoint/2010/main" val="3852757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universe to multiverse</a:t>
            </a:r>
            <a:endParaRPr lang="en-US" dirty="0"/>
          </a:p>
        </p:txBody>
      </p:sp>
      <p:pic>
        <p:nvPicPr>
          <p:cNvPr id="4" name="Content Placeholder 3" descr="postulate.jpg"/>
          <p:cNvPicPr>
            <a:picLocks noGrp="1" noChangeAspect="1"/>
          </p:cNvPicPr>
          <p:nvPr>
            <p:ph idx="1"/>
          </p:nvPr>
        </p:nvPicPr>
        <p:blipFill>
          <a:blip r:embed="rId2">
            <a:extLst>
              <a:ext uri="{28A0092B-C50C-407E-A947-70E740481C1C}">
                <a14:useLocalDpi xmlns:a14="http://schemas.microsoft.com/office/drawing/2010/main" val="0"/>
              </a:ext>
            </a:extLst>
          </a:blip>
          <a:srcRect l="19289" r="19289"/>
          <a:stretch>
            <a:fillRect/>
          </a:stretch>
        </p:blipFill>
        <p:spPr/>
      </p:pic>
    </p:spTree>
    <p:extLst>
      <p:ext uri="{BB962C8B-B14F-4D97-AF65-F5344CB8AC3E}">
        <p14:creationId xmlns:p14="http://schemas.microsoft.com/office/powerpoint/2010/main" val="418801352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Matter</a:t>
            </a:r>
            <a:endParaRPr lang="en-US" dirty="0"/>
          </a:p>
        </p:txBody>
      </p:sp>
      <p:sp>
        <p:nvSpPr>
          <p:cNvPr id="3" name="Content Placeholder 2"/>
          <p:cNvSpPr>
            <a:spLocks noGrp="1"/>
          </p:cNvSpPr>
          <p:nvPr>
            <p:ph idx="1"/>
          </p:nvPr>
        </p:nvSpPr>
        <p:spPr/>
        <p:txBody>
          <a:bodyPr/>
          <a:lstStyle/>
          <a:p>
            <a:r>
              <a:rPr lang="en-US" dirty="0"/>
              <a:t>Higher-dimensional Euclidean </a:t>
            </a:r>
            <a:r>
              <a:rPr lang="en-US" dirty="0" smtClean="0"/>
              <a:t>geometries</a:t>
            </a:r>
          </a:p>
          <a:p>
            <a:r>
              <a:rPr lang="en-US" dirty="0"/>
              <a:t>Non-Euclidean </a:t>
            </a:r>
            <a:r>
              <a:rPr lang="en-US" dirty="0" smtClean="0"/>
              <a:t>geometries</a:t>
            </a:r>
          </a:p>
          <a:p>
            <a:r>
              <a:rPr lang="en-US" dirty="0"/>
              <a:t>Strange number-</a:t>
            </a:r>
            <a:r>
              <a:rPr lang="en-US" dirty="0" smtClean="0"/>
              <a:t>systems</a:t>
            </a:r>
          </a:p>
          <a:p>
            <a:r>
              <a:rPr lang="en-US" dirty="0" smtClean="0"/>
              <a:t>…</a:t>
            </a:r>
          </a:p>
        </p:txBody>
      </p:sp>
    </p:spTree>
    <p:extLst>
      <p:ext uri="{BB962C8B-B14F-4D97-AF65-F5344CB8AC3E}">
        <p14:creationId xmlns:p14="http://schemas.microsoft.com/office/powerpoint/2010/main" val="126807234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188</TotalTime>
  <Words>1938</Words>
  <Application>Microsoft Macintosh PowerPoint</Application>
  <PresentationFormat>On-screen Show (4:3)</PresentationFormat>
  <Paragraphs>238</Paragraphs>
  <Slides>70</Slides>
  <Notes>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 Black </vt:lpstr>
      <vt:lpstr>Math, Magic, and Mystery</vt:lpstr>
      <vt:lpstr>Mathematics Awareness Month</vt:lpstr>
      <vt:lpstr>PowerPoint Presentation</vt:lpstr>
      <vt:lpstr>MATH</vt:lpstr>
      <vt:lpstr>Method</vt:lpstr>
      <vt:lpstr>a quote from Paul Halmos</vt:lpstr>
      <vt:lpstr>Subject matter</vt:lpstr>
      <vt:lpstr>From universe to multiverse</vt:lpstr>
      <vt:lpstr>Matter</vt:lpstr>
      <vt:lpstr>Matter</vt:lpstr>
      <vt:lpstr>The end result</vt:lpstr>
      <vt:lpstr>a quote from J. J. Thomson</vt:lpstr>
      <vt:lpstr>MAGIC</vt:lpstr>
      <vt:lpstr>from Half Magic</vt:lpstr>
      <vt:lpstr>from The Magicians</vt:lpstr>
      <vt:lpstr>from The Magicians</vt:lpstr>
      <vt:lpstr>A typical definition</vt:lpstr>
      <vt:lpstr>A typical finger-exercise</vt:lpstr>
      <vt:lpstr>Separation of worlds</vt:lpstr>
      <vt:lpstr>Bridges between worlds</vt:lpstr>
      <vt:lpstr>a tale from Eugene Wigner</vt:lpstr>
      <vt:lpstr>a tale from Eugene Wigner</vt:lpstr>
      <vt:lpstr>What is magic good for?</vt:lpstr>
      <vt:lpstr>1. Wealth</vt:lpstr>
      <vt:lpstr>1. Wealth</vt:lpstr>
      <vt:lpstr>2. Love</vt:lpstr>
      <vt:lpstr>2. Love</vt:lpstr>
      <vt:lpstr>3. Invisibility</vt:lpstr>
      <vt:lpstr>3. Invisibility</vt:lpstr>
      <vt:lpstr>4. Power</vt:lpstr>
      <vt:lpstr>4. Power</vt:lpstr>
      <vt:lpstr>A theorem</vt:lpstr>
      <vt:lpstr>That is:</vt:lpstr>
      <vt:lpstr>The magic wand</vt:lpstr>
      <vt:lpstr>PowerPoint Presentation</vt:lpstr>
      <vt:lpstr>5. Flight</vt:lpstr>
      <vt:lpstr>5. Flight</vt:lpstr>
      <vt:lpstr>5. Flight</vt:lpstr>
      <vt:lpstr>a quote from Galileo</vt:lpstr>
      <vt:lpstr>6. Life</vt:lpstr>
      <vt:lpstr>6. Life</vt:lpstr>
      <vt:lpstr>7. Time travel</vt:lpstr>
      <vt:lpstr>A bogus proof</vt:lpstr>
      <vt:lpstr>8. Other worlds</vt:lpstr>
      <vt:lpstr>8. Other worlds</vt:lpstr>
      <vt:lpstr>9. Transformation</vt:lpstr>
      <vt:lpstr>Example: Sleator-Tarjan-Thurston</vt:lpstr>
      <vt:lpstr>Example: everting a sphere</vt:lpstr>
      <vt:lpstr>Example: Banach-Tarski paradox</vt:lpstr>
      <vt:lpstr>10. Harmony</vt:lpstr>
      <vt:lpstr>10. Harmony</vt:lpstr>
      <vt:lpstr>Rigorous relativism</vt:lpstr>
      <vt:lpstr>“Gabriel’s horn”</vt:lpstr>
      <vt:lpstr>MYSTERY</vt:lpstr>
      <vt:lpstr>The unreasonable effectiveness  of applied mathematics</vt:lpstr>
      <vt:lpstr>The unreasonable effectiveness  of applied mathematics</vt:lpstr>
      <vt:lpstr>The unreasonable relevance  of pure mathematics</vt:lpstr>
      <vt:lpstr>The unreasonable relevance  of pure mathematics</vt:lpstr>
      <vt:lpstr>a quote from Gian-Carlo Rota</vt:lpstr>
      <vt:lpstr>The unreasonable tractability  of mathematics</vt:lpstr>
      <vt:lpstr>The unreasonable tractability  of mathematics</vt:lpstr>
      <vt:lpstr>The unreasonable interestingness  of mathematics</vt:lpstr>
      <vt:lpstr>The unreasonable interestingness  of mathematics</vt:lpstr>
      <vt:lpstr>from The Name of the Wind</vt:lpstr>
      <vt:lpstr>PowerPoint Presentation</vt:lpstr>
      <vt:lpstr>Is this last mystery temporary?</vt:lpstr>
      <vt:lpstr>PowerPoint Presentation</vt:lpstr>
      <vt:lpstr>from The Last Battle</vt:lpstr>
      <vt:lpstr>“Further up and further in!”</vt:lpstr>
      <vt:lpstr>I hope some of you will join the adventure.</vt:lpstr>
    </vt:vector>
  </TitlesOfParts>
  <Company>University of Massachusetts Lowell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Magic, and Mystery</dc:title>
  <dc:creator>James Propp</dc:creator>
  <cp:lastModifiedBy>James Propp</cp:lastModifiedBy>
  <cp:revision>20</cp:revision>
  <dcterms:created xsi:type="dcterms:W3CDTF">2014-04-20T21:27:23Z</dcterms:created>
  <dcterms:modified xsi:type="dcterms:W3CDTF">2014-04-21T03:17:53Z</dcterms:modified>
</cp:coreProperties>
</file>